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9" r:id="rId2"/>
  </p:sldMasterIdLst>
  <p:notesMasterIdLst>
    <p:notesMasterId r:id="rId24"/>
  </p:notesMasterIdLst>
  <p:sldIdLst>
    <p:sldId id="1053" r:id="rId3"/>
    <p:sldId id="1100" r:id="rId4"/>
    <p:sldId id="1077" r:id="rId5"/>
    <p:sldId id="1076" r:id="rId6"/>
    <p:sldId id="1049" r:id="rId7"/>
    <p:sldId id="1078" r:id="rId8"/>
    <p:sldId id="1063" r:id="rId9"/>
    <p:sldId id="1099" r:id="rId10"/>
    <p:sldId id="1086" r:id="rId11"/>
    <p:sldId id="1073" r:id="rId12"/>
    <p:sldId id="1088" r:id="rId13"/>
    <p:sldId id="1094" r:id="rId14"/>
    <p:sldId id="1071" r:id="rId15"/>
    <p:sldId id="1052" r:id="rId16"/>
    <p:sldId id="1056" r:id="rId17"/>
    <p:sldId id="1054" r:id="rId18"/>
    <p:sldId id="1083" r:id="rId19"/>
    <p:sldId id="1058" r:id="rId20"/>
    <p:sldId id="1069" r:id="rId21"/>
    <p:sldId id="1082" r:id="rId22"/>
    <p:sldId id="1074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ЗАО ДанЛен" initials="ЗД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A35B"/>
    <a:srgbClr val="0064A1"/>
    <a:srgbClr val="6E97C8"/>
    <a:srgbClr val="FFFFFF"/>
    <a:srgbClr val="396499"/>
    <a:srgbClr val="4274B0"/>
    <a:srgbClr val="4478B6"/>
    <a:srgbClr val="769DCC"/>
    <a:srgbClr val="82A5D0"/>
    <a:srgbClr val="88A9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7659" autoAdjust="0"/>
    <p:restoredTop sz="92563" autoAdjust="0"/>
  </p:normalViewPr>
  <p:slideViewPr>
    <p:cSldViewPr>
      <p:cViewPr varScale="1">
        <p:scale>
          <a:sx n="108" d="100"/>
          <a:sy n="108" d="100"/>
        </p:scale>
        <p:origin x="-426" y="-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45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6AE10-3ED0-4370-B86C-4B68DF1DD217}" type="datetimeFigureOut">
              <a:rPr lang="ru-RU" smtClean="0"/>
              <a:t>26.07.2022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C2EC5-8358-4C05-8D17-9FCF087A066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1852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FC2EC5-8358-4C05-8D17-9FCF087A066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5187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C220-95BF-4BE8-975A-9E64221DE89C}" type="datetime1">
              <a:rPr lang="ru-RU" smtClean="0"/>
              <a:t>26.07.2022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33C2C-98F9-49B8-B57C-AF887844D384}" type="datetime1">
              <a:rPr lang="ru-RU" smtClean="0"/>
              <a:t>26.07.2022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777A-7CB3-42B5-B55C-7009416C9F38}" type="datetime1">
              <a:rPr lang="ru-RU" smtClean="0"/>
              <a:t>26.07.2022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6C220-95BF-4BE8-975A-9E64221DE89C}" type="datetime1">
              <a:rPr lang="ru-RU" smtClean="0"/>
              <a:t>26.07.2022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904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A9CF-F3A9-4488-9B6F-34E8AD6AAC95}" type="datetime1">
              <a:rPr lang="ru-RU" smtClean="0"/>
              <a:t>26.07.2022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6728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A5539-A5D3-4979-B9C3-8DA9E163BED0}" type="datetime1">
              <a:rPr lang="ru-RU" smtClean="0"/>
              <a:t>26.07.2022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288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98497-2226-491E-834C-457375F57DC3}" type="datetime1">
              <a:rPr lang="ru-RU" smtClean="0"/>
              <a:t>26.07.2022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023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1B52-A791-4536-98B8-776E2D600E39}" type="datetime1">
              <a:rPr lang="ru-RU" smtClean="0"/>
              <a:t>26.07.2022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368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23105-0EED-4CE4-B726-63058FA62255}" type="datetime1">
              <a:rPr lang="ru-RU" smtClean="0"/>
              <a:t>26.07.2022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94051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51C0F-0D1E-469E-A53D-CAFE26A6F5E9}" type="datetime1">
              <a:rPr lang="ru-RU" smtClean="0"/>
              <a:t>26.07.2022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862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F766A-DC42-46B9-BFF9-E0B02BBAA0FB}" type="datetime1">
              <a:rPr lang="ru-RU" smtClean="0"/>
              <a:t>26.07.2022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0136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6A9CF-F3A9-4488-9B6F-34E8AD6AAC95}" type="datetime1">
              <a:rPr lang="ru-RU" smtClean="0"/>
              <a:t>26.07.2022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17CBC-CC44-4E16-90B0-9D4142AF8435}" type="datetime1">
              <a:rPr lang="ru-RU" smtClean="0"/>
              <a:t>26.07.2022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98834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33C2C-98F9-49B8-B57C-AF887844D384}" type="datetime1">
              <a:rPr lang="ru-RU" smtClean="0"/>
              <a:t>26.07.2022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6772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57777A-7CB3-42B5-B55C-7009416C9F38}" type="datetime1">
              <a:rPr lang="ru-RU" smtClean="0"/>
              <a:t>26.07.2022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547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A5539-A5D3-4979-B9C3-8DA9E163BED0}" type="datetime1">
              <a:rPr lang="ru-RU" smtClean="0"/>
              <a:t>26.07.2022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98497-2226-491E-834C-457375F57DC3}" type="datetime1">
              <a:rPr lang="ru-RU" smtClean="0"/>
              <a:t>26.07.2022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01B52-A791-4536-98B8-776E2D600E39}" type="datetime1">
              <a:rPr lang="ru-RU" smtClean="0"/>
              <a:t>26.07.2022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323105-0EED-4CE4-B726-63058FA62255}" type="datetime1">
              <a:rPr lang="ru-RU" smtClean="0"/>
              <a:t>26.07.2022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51C0F-0D1E-469E-A53D-CAFE26A6F5E9}" type="datetime1">
              <a:rPr lang="ru-RU" smtClean="0"/>
              <a:t>26.07.2022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CF766A-DC42-46B9-BFF9-E0B02BBAA0FB}" type="datetime1">
              <a:rPr lang="ru-RU" smtClean="0"/>
              <a:t>26.07.2022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17CBC-CC44-4E16-90B0-9D4142AF8435}" type="datetime1">
              <a:rPr lang="ru-RU" smtClean="0"/>
              <a:t>26.07.2022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A031E-CA13-4542-BA95-52FCD7001D88}" type="datetime1">
              <a:rPr lang="ru-RU" smtClean="0"/>
              <a:t>26.07.2022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A031E-CA13-4542-BA95-52FCD7001D88}" type="datetime1">
              <a:rPr lang="ru-RU" smtClean="0"/>
              <a:t>26.07.2022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865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g"/><Relationship Id="rId10" Type="http://schemas.openxmlformats.org/officeDocument/2006/relationships/image" Target="../media/image59.jpg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g"/><Relationship Id="rId10" Type="http://schemas.openxmlformats.org/officeDocument/2006/relationships/image" Target="../media/image68.jpe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8.pn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12" Type="http://schemas.openxmlformats.org/officeDocument/2006/relationships/image" Target="../media/image97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11" Type="http://schemas.openxmlformats.org/officeDocument/2006/relationships/image" Target="../media/image96.jpeg"/><Relationship Id="rId5" Type="http://schemas.openxmlformats.org/officeDocument/2006/relationships/image" Target="../media/image91.jpeg"/><Relationship Id="rId15" Type="http://schemas.openxmlformats.org/officeDocument/2006/relationships/image" Target="../media/image100.png"/><Relationship Id="rId10" Type="http://schemas.openxmlformats.org/officeDocument/2006/relationships/image" Target="../media/image95.jpeg"/><Relationship Id="rId4" Type="http://schemas.openxmlformats.org/officeDocument/2006/relationships/image" Target="../media/image90.jpg"/><Relationship Id="rId9" Type="http://schemas.openxmlformats.org/officeDocument/2006/relationships/image" Target="../media/image63.jpg"/><Relationship Id="rId14" Type="http://schemas.openxmlformats.org/officeDocument/2006/relationships/image" Target="../media/image9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>
            <a:extLst>
              <a:ext uri="{FF2B5EF4-FFF2-40B4-BE49-F238E27FC236}">
                <a16:creationId xmlns="" xmlns:a16="http://schemas.microsoft.com/office/drawing/2014/main" id="{D57A3ECA-F2A6-46B0-B64A-B47E86D249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576" y="2023999"/>
            <a:ext cx="7632848" cy="925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altLang="ru-RU" sz="2700" i="1" dirty="0">
                <a:ln w="18000">
                  <a:noFill/>
                  <a:prstDash val="solid"/>
                  <a:miter lim="800000"/>
                </a:ln>
                <a:solidFill>
                  <a:srgbClr val="0064A1"/>
                </a:solidFill>
                <a:latin typeface="Calibri"/>
              </a:rPr>
              <a:t>Конкурсная презентация</a:t>
            </a:r>
            <a:endParaRPr kumimoji="0" lang="ru-RU" altLang="ru-RU" sz="2700" i="1" u="none" strike="noStrike" kern="1200" cap="none" spc="0" normalizeH="0" baseline="0" noProof="0" dirty="0">
              <a:ln w="18000">
                <a:noFill/>
                <a:prstDash val="solid"/>
                <a:miter lim="800000"/>
              </a:ln>
              <a:solidFill>
                <a:srgbClr val="FF0000"/>
              </a:solidFill>
              <a:effectLst/>
              <a:uLnTx/>
              <a:uFillTx/>
              <a:latin typeface="Calibri"/>
              <a:ea typeface="SimSun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2700" i="1" u="none" strike="noStrike" kern="1200" cap="none" spc="0" normalizeH="0" baseline="0" noProof="0" dirty="0">
                <a:ln w="18000">
                  <a:noFill/>
                  <a:prstDash val="solid"/>
                  <a:miter lim="800000"/>
                </a:ln>
                <a:solidFill>
                  <a:srgbClr val="0064A1"/>
                </a:solidFill>
                <a:effectLst/>
                <a:uLnTx/>
                <a:uFillTx/>
                <a:latin typeface="Calibri"/>
                <a:ea typeface="SimSun" pitchFamily="2" charset="-122"/>
                <a:cs typeface="+mn-cs"/>
              </a:rPr>
              <a:t>Премия «</a:t>
            </a:r>
            <a:r>
              <a:rPr kumimoji="0" lang="ru-RU" altLang="ru-RU" sz="2700" b="1" i="1" u="none" strike="noStrike" kern="1200" cap="none" spc="0" normalizeH="0" baseline="0" noProof="0" dirty="0">
                <a:ln w="18000">
                  <a:noFill/>
                  <a:prstDash val="solid"/>
                  <a:miter lim="800000"/>
                </a:ln>
                <a:solidFill>
                  <a:srgbClr val="0064A1"/>
                </a:solidFill>
                <a:effectLst/>
                <a:uLnTx/>
                <a:uFillTx/>
                <a:latin typeface="Calibri"/>
                <a:ea typeface="SimSun" pitchFamily="2" charset="-122"/>
                <a:cs typeface="+mn-cs"/>
              </a:rPr>
              <a:t>Женщина года в АПК 2022</a:t>
            </a:r>
            <a:r>
              <a:rPr kumimoji="0" lang="ru-RU" altLang="ru-RU" sz="2700" i="1" u="none" strike="noStrike" kern="1200" cap="none" spc="0" normalizeH="0" baseline="0" noProof="0" dirty="0">
                <a:ln w="18000">
                  <a:noFill/>
                  <a:prstDash val="solid"/>
                  <a:miter lim="800000"/>
                </a:ln>
                <a:solidFill>
                  <a:srgbClr val="0064A1"/>
                </a:solidFill>
                <a:effectLst/>
                <a:uLnTx/>
                <a:uFillTx/>
                <a:latin typeface="Calibri"/>
                <a:ea typeface="SimSun" pitchFamily="2" charset="-122"/>
                <a:cs typeface="+mn-cs"/>
              </a:rPr>
              <a:t>»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="" xmlns:a16="http://schemas.microsoft.com/office/drawing/2014/main" id="{A46F5DAF-F072-6B0F-4769-AC47647EC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576" y="3626665"/>
            <a:ext cx="7632848" cy="51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2700" b="1" i="1" u="none" strike="noStrike" kern="1200" cap="none" spc="0" normalizeH="0" baseline="0" noProof="0" dirty="0">
                <a:ln w="18000">
                  <a:noFill/>
                  <a:prstDash val="solid"/>
                  <a:miter lim="800000"/>
                </a:ln>
                <a:solidFill>
                  <a:srgbClr val="BCA35B"/>
                </a:solidFill>
                <a:effectLst/>
                <a:uLnTx/>
                <a:uFillTx/>
                <a:latin typeface="Calibri"/>
                <a:ea typeface="SimSun" pitchFamily="2" charset="-122"/>
                <a:cs typeface="+mn-cs"/>
              </a:rPr>
              <a:t>Альфия Рашидовна Мухамедшина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="" xmlns:a16="http://schemas.microsoft.com/office/drawing/2014/main" id="{8EFE80B1-B755-7532-5A54-07DD58788592}"/>
              </a:ext>
            </a:extLst>
          </p:cNvPr>
          <p:cNvGrpSpPr/>
          <p:nvPr/>
        </p:nvGrpSpPr>
        <p:grpSpPr>
          <a:xfrm>
            <a:off x="4151784" y="4509120"/>
            <a:ext cx="4608512" cy="417679"/>
            <a:chOff x="4151784" y="4565898"/>
            <a:chExt cx="4608512" cy="417679"/>
          </a:xfrm>
        </p:grpSpPr>
        <p:sp>
          <p:nvSpPr>
            <p:cNvPr id="8" name="Text Box 5">
              <a:extLst>
                <a:ext uri="{FF2B5EF4-FFF2-40B4-BE49-F238E27FC236}">
                  <a16:creationId xmlns="" xmlns:a16="http://schemas.microsoft.com/office/drawing/2014/main" id="{20B47129-A482-279B-3825-2457F4D772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1784" y="4565898"/>
              <a:ext cx="1507257" cy="417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SimSun" pitchFamily="2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SimSun" pitchFamily="2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SimSun" pitchFamily="2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SimSun" pitchFamily="2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ru-RU" altLang="ru-RU" sz="2100" i="1" u="none" strike="noStrike" kern="1200" cap="none" spc="0" normalizeH="0" baseline="0" noProof="0" dirty="0">
                  <a:ln w="18000">
                    <a:noFill/>
                    <a:prstDash val="solid"/>
                    <a:miter lim="800000"/>
                  </a:ln>
                  <a:solidFill>
                    <a:srgbClr val="0064A1"/>
                  </a:solidFill>
                  <a:effectLst/>
                  <a:uLnTx/>
                  <a:uFillTx/>
                  <a:latin typeface="Calibri"/>
                  <a:ea typeface="SimSun" pitchFamily="2" charset="-122"/>
                  <a:cs typeface="+mn-cs"/>
                </a:rPr>
                <a:t>Июль 2022</a:t>
              </a:r>
            </a:p>
          </p:txBody>
        </p:sp>
        <p:sp>
          <p:nvSpPr>
            <p:cNvPr id="9" name="Text Box 5">
              <a:extLst>
                <a:ext uri="{FF2B5EF4-FFF2-40B4-BE49-F238E27FC236}">
                  <a16:creationId xmlns="" xmlns:a16="http://schemas.microsoft.com/office/drawing/2014/main" id="{75113BC1-B8C8-9C02-7EFB-0DE2B16160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0" y="4565898"/>
              <a:ext cx="2664296" cy="4176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SimSun" pitchFamily="2" charset="-122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SimSun" pitchFamily="2" charset="-122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SimSun" pitchFamily="2" charset="-122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SimSun" pitchFamily="2" charset="-122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SimSun" pitchFamily="2" charset="-122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SimSun" pitchFamily="2" charset="-122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SimSun" pitchFamily="2" charset="-122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SimSun" pitchFamily="2" charset="-122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Arial" pitchFamily="34" charset="0"/>
                  <a:ea typeface="SimSun" pitchFamily="2" charset="-122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kumimoji="0" lang="ru-RU" altLang="ru-RU" sz="2100" i="1" u="none" strike="noStrike" kern="1200" cap="none" spc="0" normalizeH="0" baseline="0" noProof="0" dirty="0">
                  <a:ln w="18000">
                    <a:noFill/>
                    <a:prstDash val="solid"/>
                    <a:miter lim="800000"/>
                  </a:ln>
                  <a:solidFill>
                    <a:srgbClr val="0064A1"/>
                  </a:solidFill>
                  <a:effectLst/>
                  <a:uLnTx/>
                  <a:uFillTx/>
                  <a:latin typeface="Calibri"/>
                  <a:ea typeface="SimSun" pitchFamily="2" charset="-122"/>
                  <a:cs typeface="+mn-cs"/>
                </a:rPr>
                <a:t>Санкт-Петербург</a:t>
              </a:r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="" xmlns:a16="http://schemas.microsoft.com/office/drawing/2014/main" id="{878C5A12-D24F-FDBF-2AC9-A95EFE9A8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3391" y="4634528"/>
              <a:ext cx="292609" cy="280417"/>
            </a:xfrm>
            <a:prstGeom prst="rect">
              <a:avLst/>
            </a:prstGeom>
          </p:spPr>
        </p:pic>
      </p:grpSp>
      <p:sp>
        <p:nvSpPr>
          <p:cNvPr id="11" name="Text Box 5">
            <a:extLst>
              <a:ext uri="{FF2B5EF4-FFF2-40B4-BE49-F238E27FC236}">
                <a16:creationId xmlns="" xmlns:a16="http://schemas.microsoft.com/office/drawing/2014/main" id="{C883F66C-5B2E-BE58-2DB2-82B2D9817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576" y="3131143"/>
            <a:ext cx="7632848" cy="510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altLang="ru-RU" sz="2700" i="1" u="none" strike="noStrike" kern="1200" cap="none" spc="0" normalizeH="0" baseline="0" noProof="0" dirty="0">
                <a:ln w="18000">
                  <a:noFill/>
                  <a:prstDash val="solid"/>
                  <a:miter lim="800000"/>
                </a:ln>
                <a:solidFill>
                  <a:srgbClr val="BCA35B"/>
                </a:solidFill>
                <a:effectLst/>
                <a:uLnTx/>
                <a:uFillTx/>
                <a:latin typeface="Calibri"/>
                <a:ea typeface="SimSun" pitchFamily="2" charset="-122"/>
                <a:cs typeface="+mn-cs"/>
              </a:rPr>
              <a:t>Номинантка</a:t>
            </a:r>
          </a:p>
        </p:txBody>
      </p:sp>
    </p:spTree>
    <p:extLst>
      <p:ext uri="{BB962C8B-B14F-4D97-AF65-F5344CB8AC3E}">
        <p14:creationId xmlns:p14="http://schemas.microsoft.com/office/powerpoint/2010/main" val="3716940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42EF30A-4CF5-0A08-8A82-E8740BF87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3428" y="6492875"/>
            <a:ext cx="74857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23145D7-99BD-AC2B-2BC3-FC657D37D9A0}"/>
              </a:ext>
            </a:extLst>
          </p:cNvPr>
          <p:cNvSpPr txBox="1"/>
          <p:nvPr/>
        </p:nvSpPr>
        <p:spPr>
          <a:xfrm>
            <a:off x="2746320" y="1821702"/>
            <a:ext cx="4207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Сильван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Кристен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Sylvain Christen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245C817-D626-BDDB-E9BA-C3251544E1EE}"/>
              </a:ext>
            </a:extLst>
          </p:cNvPr>
          <p:cNvSpPr txBox="1"/>
          <p:nvPr/>
        </p:nvSpPr>
        <p:spPr>
          <a:xfrm>
            <a:off x="2746320" y="2132856"/>
            <a:ext cx="3348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Управляющий директор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Socorex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Isba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S.A.», </a:t>
            </a:r>
            <a:r>
              <a:rPr lang="ru-RU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Швейцария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BF0F46A-C840-0DEB-1B3D-DD42FFF7E4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09" y="1052736"/>
            <a:ext cx="1659675" cy="1659675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50ECE410-C045-DBAE-4BF3-FA6E44E84F10}"/>
              </a:ext>
            </a:extLst>
          </p:cNvPr>
          <p:cNvSpPr/>
          <p:nvPr/>
        </p:nvSpPr>
        <p:spPr>
          <a:xfrm>
            <a:off x="2063552" y="127506"/>
            <a:ext cx="10128447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Отзывы партнеров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82E701C1-B922-E144-69DC-0B8298939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401" y="1321031"/>
            <a:ext cx="2578389" cy="3058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DC49355E-B0B4-A62A-36C9-2744C9379E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614" y="1178114"/>
            <a:ext cx="1294611" cy="12946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7262CD40-CA0A-D316-71D5-A3958359DD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972" y="1245972"/>
            <a:ext cx="1199505" cy="5106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1E7A8A6F-A724-8CAF-FF8D-E15DC397D184}"/>
              </a:ext>
            </a:extLst>
          </p:cNvPr>
          <p:cNvSpPr txBox="1"/>
          <p:nvPr/>
        </p:nvSpPr>
        <p:spPr>
          <a:xfrm>
            <a:off x="8706498" y="1178115"/>
            <a:ext cx="21887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Сабина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Джангман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Sabina Jungmann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CB692EF-1242-9990-C8D7-79A705ECA279}"/>
              </a:ext>
            </a:extLst>
          </p:cNvPr>
          <p:cNvSpPr txBox="1"/>
          <p:nvPr/>
        </p:nvSpPr>
        <p:spPr>
          <a:xfrm>
            <a:off x="8744252" y="1772816"/>
            <a:ext cx="27857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Ведущий менеджер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«VEIT Electronics», </a:t>
            </a:r>
            <a:r>
              <a:rPr lang="ru-RU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Чехия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C39ACA9-0C28-F875-3366-22A34B59A057}"/>
              </a:ext>
            </a:extLst>
          </p:cNvPr>
          <p:cNvSpPr txBox="1"/>
          <p:nvPr/>
        </p:nvSpPr>
        <p:spPr>
          <a:xfrm>
            <a:off x="6662326" y="2420889"/>
            <a:ext cx="5430175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dirty="0"/>
              <a:t>Если бы я должна  была сказать несколько слов об </a:t>
            </a:r>
            <a:r>
              <a:rPr lang="ru-RU" sz="1500" dirty="0" err="1"/>
              <a:t>Альфие</a:t>
            </a:r>
            <a:r>
              <a:rPr lang="ru-RU" sz="1500" dirty="0"/>
              <a:t>, я бы сказала так: «</a:t>
            </a:r>
            <a:r>
              <a:rPr lang="ru-RU" sz="1500" dirty="0" err="1"/>
              <a:t>Альфия</a:t>
            </a:r>
            <a:r>
              <a:rPr lang="ru-RU" sz="1500" dirty="0"/>
              <a:t>, безусловно, одна из самых </a:t>
            </a:r>
            <a:r>
              <a:rPr lang="ru-RU" sz="1500" dirty="0" smtClean="0"/>
              <a:t>авторитетных людей</a:t>
            </a:r>
            <a:r>
              <a:rPr lang="ru-RU" sz="1500" dirty="0"/>
              <a:t>, которых я знаю. Она </a:t>
            </a:r>
            <a:r>
              <a:rPr lang="ru-RU" sz="1400" dirty="0">
                <a:solidFill>
                  <a:srgbClr val="000000"/>
                </a:solidFill>
                <a:latin typeface="calibri" panose="020F0502020204030204" pitchFamily="34" charset="0"/>
              </a:rPr>
              <a:t>– </a:t>
            </a:r>
            <a:r>
              <a:rPr lang="ru-RU" sz="1500" dirty="0" smtClean="0"/>
              <a:t>профессиональная </a:t>
            </a:r>
            <a:r>
              <a:rPr lang="ru-RU" sz="1500" dirty="0"/>
              <a:t>деловая женщина с добрым и человечным подходом и прекрасным чувством юмора. Ее </a:t>
            </a:r>
            <a:r>
              <a:rPr lang="ru-RU" sz="1500" dirty="0" smtClean="0"/>
              <a:t>высококвалифицированная </a:t>
            </a:r>
            <a:r>
              <a:rPr lang="ru-RU" sz="1500" dirty="0"/>
              <a:t>команда и бизнес-проекты, которые она разработала, являются лучшим доказательством ее удивительных деловых </a:t>
            </a:r>
            <a:r>
              <a:rPr lang="ru-RU" sz="1500" dirty="0" smtClean="0"/>
              <a:t>способностей»</a:t>
            </a:r>
            <a:endParaRPr kumimoji="0" lang="en-US" sz="150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CB4E02A-FCD1-3D61-BE31-6F6E7AADB74E}"/>
              </a:ext>
            </a:extLst>
          </p:cNvPr>
          <p:cNvSpPr txBox="1"/>
          <p:nvPr/>
        </p:nvSpPr>
        <p:spPr>
          <a:xfrm>
            <a:off x="457490" y="2880103"/>
            <a:ext cx="607055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500" b="0" dirty="0" smtClean="0">
                <a:solidFill>
                  <a:srgbClr val="000000"/>
                </a:solidFill>
                <a:effectLst/>
              </a:rPr>
              <a:t>«</a:t>
            </a:r>
            <a:r>
              <a:rPr lang="ru-RU" sz="1600" dirty="0"/>
              <a:t>Встреча с госпожой </a:t>
            </a:r>
            <a:r>
              <a:rPr lang="ru-RU" sz="1600" dirty="0" err="1"/>
              <a:t>Альфией</a:t>
            </a:r>
            <a:r>
              <a:rPr lang="ru-RU" sz="1600" dirty="0"/>
              <a:t> </a:t>
            </a:r>
            <a:r>
              <a:rPr lang="ru-RU" sz="1600" dirty="0" err="1"/>
              <a:t>Мухамедшиной</a:t>
            </a:r>
            <a:r>
              <a:rPr lang="ru-RU" sz="1600" dirty="0"/>
              <a:t> в 1997 году стала настоящим </a:t>
            </a:r>
            <a:r>
              <a:rPr lang="ru-RU" sz="1600" dirty="0" smtClean="0"/>
              <a:t>открытием </a:t>
            </a:r>
            <a:r>
              <a:rPr lang="ru-RU" sz="1600" dirty="0"/>
              <a:t>для всего руководства компании </a:t>
            </a:r>
            <a:r>
              <a:rPr lang="ru-RU" sz="1600" dirty="0" err="1"/>
              <a:t>Socorex</a:t>
            </a:r>
            <a:r>
              <a:rPr lang="ru-RU" sz="1600" dirty="0"/>
              <a:t>. С первого взгляда мы поняли, что она именно тот человек, с которым мы хотели бы сотрудничать, и в то же время нам не терпелось узнать о ее деловой деятельности. Элегантная и умная, она будет слушать с большим вниманием, а затем заинтересует вас,  высказав свою точку зрения. Мы быстро поняли, что ее </a:t>
            </a:r>
            <a:r>
              <a:rPr lang="ru-RU" sz="1600" dirty="0" smtClean="0"/>
              <a:t>искренний, </a:t>
            </a:r>
            <a:r>
              <a:rPr lang="ru-RU" sz="1600" dirty="0"/>
              <a:t>но добрый подход не был основан только на коммерческой стратегии. </a:t>
            </a:r>
            <a:r>
              <a:rPr lang="ru-RU" sz="1600" dirty="0" err="1"/>
              <a:t>Альфия</a:t>
            </a:r>
            <a:r>
              <a:rPr lang="ru-RU" sz="1600" dirty="0"/>
              <a:t> 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>–</a:t>
            </a:r>
            <a:r>
              <a:rPr lang="ru-RU" sz="1600" dirty="0" smtClean="0"/>
              <a:t> </a:t>
            </a:r>
            <a:r>
              <a:rPr lang="ru-RU" sz="1600" dirty="0"/>
              <a:t>идеальный  специалист по животноводству:  решительная и сильная, но в то же время мягкая и открытая. После двадцати </a:t>
            </a:r>
            <a:r>
              <a:rPr lang="ru-RU" sz="1600" dirty="0" smtClean="0"/>
              <a:t>пяти </a:t>
            </a:r>
            <a:r>
              <a:rPr lang="ru-RU" sz="1600" dirty="0"/>
              <a:t>лет успешного партнерства наших компаний мы можем только с благодарностью признать, что успех ЗАО </a:t>
            </a:r>
            <a:r>
              <a:rPr lang="ru-RU" sz="1600" dirty="0" smtClean="0"/>
              <a:t>«</a:t>
            </a:r>
            <a:r>
              <a:rPr lang="ru-RU" sz="1600" dirty="0" err="1" smtClean="0"/>
              <a:t>ДанЛен</a:t>
            </a:r>
            <a:r>
              <a:rPr lang="ru-RU" sz="1600" dirty="0" smtClean="0"/>
              <a:t>» </a:t>
            </a:r>
            <a:r>
              <a:rPr lang="ru-RU" sz="1600" dirty="0"/>
              <a:t>не был </a:t>
            </a:r>
            <a:r>
              <a:rPr lang="ru-RU" sz="1600" dirty="0" smtClean="0"/>
              <a:t>случайным: </a:t>
            </a:r>
            <a:r>
              <a:rPr lang="ru-RU" sz="1600" dirty="0"/>
              <a:t>просто на борту компании правильный бизнес-капитан, а именно </a:t>
            </a:r>
            <a:r>
              <a:rPr lang="ru-RU" sz="1600" dirty="0">
                <a:solidFill>
                  <a:srgbClr val="000000"/>
                </a:solidFill>
                <a:latin typeface="calibri" panose="020F0502020204030204" pitchFamily="34" charset="0"/>
              </a:rPr>
              <a:t>–</a:t>
            </a:r>
            <a:r>
              <a:rPr lang="ru-RU" sz="1600" dirty="0" smtClean="0"/>
              <a:t> </a:t>
            </a:r>
            <a:r>
              <a:rPr lang="ru-RU" sz="1600" dirty="0"/>
              <a:t>талантливый </a:t>
            </a:r>
            <a:r>
              <a:rPr lang="ru-RU" sz="1600" dirty="0" smtClean="0"/>
              <a:t>руководитель </a:t>
            </a:r>
            <a:r>
              <a:rPr lang="ru-RU" sz="1600" dirty="0" err="1"/>
              <a:t>Альфия</a:t>
            </a:r>
            <a:r>
              <a:rPr lang="ru-RU" sz="1600" dirty="0"/>
              <a:t> </a:t>
            </a:r>
            <a:r>
              <a:rPr lang="ru-RU" sz="1600" dirty="0" err="1" smtClean="0"/>
              <a:t>Мухамедшина</a:t>
            </a:r>
            <a:r>
              <a:rPr lang="en-US" sz="1500" b="0" dirty="0" smtClean="0">
                <a:solidFill>
                  <a:srgbClr val="000000"/>
                </a:solidFill>
                <a:effectLst/>
              </a:rPr>
              <a:t>»</a:t>
            </a:r>
            <a:endParaRPr lang="en-US" sz="1500" b="0" dirty="0">
              <a:solidFill>
                <a:srgbClr val="000000"/>
              </a:solidFill>
              <a:effectLst/>
            </a:endParaRP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1C93DC50-E821-F673-0EE1-9B5F2EECAAAB}"/>
              </a:ext>
            </a:extLst>
          </p:cNvPr>
          <p:cNvCxnSpPr/>
          <p:nvPr/>
        </p:nvCxnSpPr>
        <p:spPr>
          <a:xfrm>
            <a:off x="6528048" y="1237662"/>
            <a:ext cx="0" cy="536870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788E81D-967A-BACC-575C-FABA00F74A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168" y="4506452"/>
            <a:ext cx="1298811" cy="1298811"/>
          </a:xfrm>
          <a:prstGeom prst="rect">
            <a:avLst/>
          </a:prstGeom>
        </p:spPr>
      </p:pic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C101D370-92C5-FA44-3955-0A86BC47D0C4}"/>
              </a:ext>
            </a:extLst>
          </p:cNvPr>
          <p:cNvCxnSpPr>
            <a:cxnSpLocks/>
          </p:cNvCxnSpPr>
          <p:nvPr/>
        </p:nvCxnSpPr>
        <p:spPr>
          <a:xfrm flipH="1">
            <a:off x="9581853" y="4221088"/>
            <a:ext cx="2235860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B079E92-ADB8-A811-DCE3-3B2F539BA527}"/>
              </a:ext>
            </a:extLst>
          </p:cNvPr>
          <p:cNvSpPr txBox="1"/>
          <p:nvPr/>
        </p:nvSpPr>
        <p:spPr>
          <a:xfrm>
            <a:off x="8608012" y="5463229"/>
            <a:ext cx="336941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500" b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«Альфия – настоящий профессионал своего дела, общественный деятель, </a:t>
            </a:r>
            <a:endParaRPr kumimoji="0" lang="en-US" sz="15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A179745-DBEC-B119-B86E-615943321C00}"/>
              </a:ext>
            </a:extLst>
          </p:cNvPr>
          <p:cNvSpPr txBox="1"/>
          <p:nvPr/>
        </p:nvSpPr>
        <p:spPr>
          <a:xfrm>
            <a:off x="8760296" y="4365104"/>
            <a:ext cx="21887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Ирина Смолина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B47D2207-B5B0-A772-C226-8268995717E6}"/>
              </a:ext>
            </a:extLst>
          </p:cNvPr>
          <p:cNvSpPr txBox="1"/>
          <p:nvPr/>
        </p:nvSpPr>
        <p:spPr>
          <a:xfrm>
            <a:off x="8760296" y="4673747"/>
            <a:ext cx="2404337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Президент фонда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«Новая высота» Заслуженная артистка РФ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D8BF876A-AEC0-06E9-51CC-5CB8D5D32FD7}"/>
              </a:ext>
            </a:extLst>
          </p:cNvPr>
          <p:cNvSpPr txBox="1"/>
          <p:nvPr/>
        </p:nvSpPr>
        <p:spPr>
          <a:xfrm>
            <a:off x="6954274" y="5902520"/>
            <a:ext cx="431078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500" dirty="0">
                <a:solidFill>
                  <a:srgbClr val="000000"/>
                </a:solidFill>
                <a:latin typeface="calibri" panose="020F0502020204030204" pitchFamily="34" charset="0"/>
              </a:rPr>
              <a:t>активный участник реализации основных </a:t>
            </a:r>
            <a:r>
              <a:rPr lang="ru-RU" sz="1500" b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социально-значимых программ в Санкт-Петербурге, а также благотворительных акций»</a:t>
            </a:r>
            <a:endParaRPr kumimoji="0" lang="en-US" sz="15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30B0768B-D122-E992-5FE1-27529B38F8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633" y="4436798"/>
            <a:ext cx="855096" cy="88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94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">
            <a:extLst>
              <a:ext uri="{FF2B5EF4-FFF2-40B4-BE49-F238E27FC236}">
                <a16:creationId xmlns="" xmlns:a16="http://schemas.microsoft.com/office/drawing/2014/main" id="{529C1875-39F2-9F32-D08E-A7758D07E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3428" y="6492875"/>
            <a:ext cx="74857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3C9FB09-9AEA-441D-823B-9D019FAE8B96}"/>
              </a:ext>
            </a:extLst>
          </p:cNvPr>
          <p:cNvSpPr txBox="1"/>
          <p:nvPr/>
        </p:nvSpPr>
        <p:spPr>
          <a:xfrm>
            <a:off x="6409200" y="3340643"/>
            <a:ext cx="520341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/>
              <a:t>Сотрудничество компании </a:t>
            </a:r>
            <a:r>
              <a:rPr lang="en-US" dirty="0" err="1"/>
              <a:t>Dosatron</a:t>
            </a:r>
            <a:r>
              <a:rPr lang="en-US" dirty="0"/>
              <a:t> </a:t>
            </a:r>
            <a:r>
              <a:rPr lang="ru-RU" dirty="0"/>
              <a:t>с </a:t>
            </a:r>
            <a:endParaRPr lang="ru-RU" dirty="0" smtClean="0"/>
          </a:p>
          <a:p>
            <a:r>
              <a:rPr lang="ru-RU" dirty="0" smtClean="0"/>
              <a:t>ЗАО </a:t>
            </a:r>
            <a:r>
              <a:rPr lang="ru-RU" dirty="0"/>
              <a:t>«</a:t>
            </a:r>
            <a:r>
              <a:rPr lang="ru-RU" dirty="0" err="1"/>
              <a:t>ДанЛен</a:t>
            </a:r>
            <a:r>
              <a:rPr lang="ru-RU" dirty="0"/>
              <a:t>» длится почти 20 лет. </a:t>
            </a:r>
            <a:endParaRPr lang="ru-RU" dirty="0" smtClean="0"/>
          </a:p>
          <a:p>
            <a:r>
              <a:rPr lang="ru-RU" dirty="0" smtClean="0"/>
              <a:t>Мы  </a:t>
            </a:r>
            <a:r>
              <a:rPr lang="ru-RU" dirty="0"/>
              <a:t>рады наблюдать, как </a:t>
            </a:r>
            <a:r>
              <a:rPr lang="ru-RU" dirty="0" err="1"/>
              <a:t>Альфия</a:t>
            </a:r>
            <a:r>
              <a:rPr lang="ru-RU" dirty="0"/>
              <a:t> динамично развивает бизнес, проявляя свои лидерские качества. Ценим её за человечность и профессионализм: сотрудничество с таким руководителем получается комфортным и </a:t>
            </a:r>
            <a:r>
              <a:rPr lang="ru-RU" dirty="0" smtClean="0"/>
              <a:t>эффективным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5640871E-A156-1AEA-9F2E-617D0F0B37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1910" y="1581653"/>
            <a:ext cx="3907536" cy="4754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F2CDE17F-17A7-EBA6-F5E6-6247BF0BA432}"/>
              </a:ext>
            </a:extLst>
          </p:cNvPr>
          <p:cNvSpPr txBox="1"/>
          <p:nvPr/>
        </p:nvSpPr>
        <p:spPr>
          <a:xfrm>
            <a:off x="6409200" y="2227554"/>
            <a:ext cx="4072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Кристиан 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Ледюк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Christian Leduc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D740596-2D97-BC6D-D1B4-963F93F81463}"/>
              </a:ext>
            </a:extLst>
          </p:cNvPr>
          <p:cNvSpPr txBox="1"/>
          <p:nvPr/>
        </p:nvSpPr>
        <p:spPr>
          <a:xfrm>
            <a:off x="6384032" y="2586619"/>
            <a:ext cx="5203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Директор по экспортным продажам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«DOSATRON INTERNATIONAL S.A.S.», </a:t>
            </a:r>
            <a:r>
              <a:rPr lang="ru-RU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Франция</a:t>
            </a: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="" xmlns:a16="http://schemas.microsoft.com/office/drawing/2014/main" id="{DE67A351-C5A4-6340-92E7-6E419A342D3D}"/>
              </a:ext>
            </a:extLst>
          </p:cNvPr>
          <p:cNvCxnSpPr/>
          <p:nvPr/>
        </p:nvCxnSpPr>
        <p:spPr>
          <a:xfrm>
            <a:off x="5879976" y="1259021"/>
            <a:ext cx="0" cy="5368709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0D3012CE-99D9-8FB0-19DF-D841DDE8A8D8}"/>
              </a:ext>
            </a:extLst>
          </p:cNvPr>
          <p:cNvGrpSpPr/>
          <p:nvPr/>
        </p:nvGrpSpPr>
        <p:grpSpPr>
          <a:xfrm>
            <a:off x="1178219" y="1052736"/>
            <a:ext cx="4172534" cy="5805264"/>
            <a:chOff x="1178219" y="1052736"/>
            <a:chExt cx="4172534" cy="5805264"/>
          </a:xfrm>
        </p:grpSpPr>
        <p:pic>
          <p:nvPicPr>
            <p:cNvPr id="3" name="Рисунок 2">
              <a:extLst>
                <a:ext uri="{FF2B5EF4-FFF2-40B4-BE49-F238E27FC236}">
                  <a16:creationId xmlns="" xmlns:a16="http://schemas.microsoft.com/office/drawing/2014/main" id="{B86B684D-9326-179D-96C4-03BA89AF85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8219" y="1052736"/>
              <a:ext cx="4172534" cy="5805264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="" xmlns:a16="http://schemas.microsoft.com/office/drawing/2014/main" id="{5BCCFA11-EC61-3861-93EF-F0CA235EA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7888" y="1753486"/>
              <a:ext cx="1773196" cy="474068"/>
            </a:xfrm>
            <a:prstGeom prst="rect">
              <a:avLst/>
            </a:prstGeom>
          </p:spPr>
        </p:pic>
      </p:grp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47F899A3-9E8D-9760-E2E5-F28BC5D53EA7}"/>
              </a:ext>
            </a:extLst>
          </p:cNvPr>
          <p:cNvSpPr/>
          <p:nvPr/>
        </p:nvSpPr>
        <p:spPr>
          <a:xfrm>
            <a:off x="2063552" y="127506"/>
            <a:ext cx="10128447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Отзывы партнеров</a:t>
            </a:r>
          </a:p>
        </p:txBody>
      </p:sp>
    </p:spTree>
    <p:extLst>
      <p:ext uri="{BB962C8B-B14F-4D97-AF65-F5344CB8AC3E}">
        <p14:creationId xmlns:p14="http://schemas.microsoft.com/office/powerpoint/2010/main" val="26295797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42EF30A-4CF5-0A08-8A82-E8740BF87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3428" y="6492875"/>
            <a:ext cx="74857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E6E2FE4-DCD4-FC68-B7A9-F47D9A87F28F}"/>
              </a:ext>
            </a:extLst>
          </p:cNvPr>
          <p:cNvSpPr/>
          <p:nvPr/>
        </p:nvSpPr>
        <p:spPr>
          <a:xfrm>
            <a:off x="2423592" y="127506"/>
            <a:ext cx="9768407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Руководить 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нельзя 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_ </a:t>
            </a: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отдыхать?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4B387872-69CE-FE82-99A7-4F3083D998F7}"/>
              </a:ext>
            </a:extLst>
          </p:cNvPr>
          <p:cNvSpPr/>
          <p:nvPr/>
        </p:nvSpPr>
        <p:spPr>
          <a:xfrm>
            <a:off x="6384032" y="3634495"/>
            <a:ext cx="5616624" cy="112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1" u="none" strike="noStrike" kern="1200" cap="none" spc="0" normalizeH="0" baseline="0" noProof="0" dirty="0">
                <a:ln>
                  <a:noFill/>
                </a:ln>
                <a:solidFill>
                  <a:srgbClr val="0064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«Коллектив – это главный ресурс любой компании. Горжусь своей командой!»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0064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А.Р.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B79A2A8-ED62-8828-31DA-298EAB8AEA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1441126"/>
            <a:ext cx="2859881" cy="205554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618558FB-ACA1-BEE4-47C5-C013295813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441126"/>
            <a:ext cx="5072337" cy="50723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8FB7EFE-C73C-01AE-B769-1FF04C9EC34A}"/>
              </a:ext>
            </a:extLst>
          </p:cNvPr>
          <p:cNvSpPr txBox="1"/>
          <p:nvPr/>
        </p:nvSpPr>
        <p:spPr>
          <a:xfrm>
            <a:off x="9573428" y="4731518"/>
            <a:ext cx="234025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u="none" strike="noStrike" kern="1200" cap="none" spc="0" normalizeH="0" baseline="0" noProof="0" dirty="0">
                <a:ln>
                  <a:noFill/>
                </a:ln>
                <a:solidFill>
                  <a:srgbClr val="BCA35B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Более половины сотрудников работают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u="none" strike="noStrike" kern="1200" cap="none" spc="0" normalizeH="0" baseline="0" noProof="0" dirty="0">
                <a:ln>
                  <a:noFill/>
                </a:ln>
                <a:solidFill>
                  <a:srgbClr val="BCA35B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ЗАО «ДанЛен» свыше 15 лет!</a:t>
            </a:r>
            <a:endParaRPr kumimoji="0" lang="ru-RU" sz="1800" b="0" u="none" strike="noStrike" kern="1200" cap="none" spc="0" normalizeH="0" baseline="0" noProof="0" dirty="0">
              <a:ln>
                <a:noFill/>
              </a:ln>
              <a:solidFill>
                <a:srgbClr val="BCA3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2A8633FD-1681-F147-0810-DBA9A53340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" t="1992" r="1163" b="-52"/>
          <a:stretch/>
        </p:blipFill>
        <p:spPr>
          <a:xfrm>
            <a:off x="6387383" y="4627325"/>
            <a:ext cx="2880320" cy="189051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E6E059CF-01B8-4403-FABC-8621D9E2B83D}"/>
              </a:ext>
            </a:extLst>
          </p:cNvPr>
          <p:cNvSpPr/>
          <p:nvPr/>
        </p:nvSpPr>
        <p:spPr>
          <a:xfrm>
            <a:off x="9408366" y="1339939"/>
            <a:ext cx="267038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1" u="none" strike="noStrike" kern="1200" cap="none" spc="0" normalizeH="0" baseline="0" noProof="0" dirty="0">
                <a:ln>
                  <a:noFill/>
                </a:ln>
                <a:solidFill>
                  <a:srgbClr val="0064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«Руководство – нелегкий процесс,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1" u="none" strike="noStrike" kern="1200" cap="none" spc="0" normalizeH="0" baseline="0" noProof="0" dirty="0">
                <a:ln>
                  <a:noFill/>
                </a:ln>
                <a:solidFill>
                  <a:srgbClr val="0064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но как приятно, когда усилия приносят достойные плоды!»</a:t>
            </a:r>
            <a:endParaRPr kumimoji="0" lang="ru-RU" sz="2500" b="1" i="1" u="none" strike="noStrike" kern="1200" cap="none" spc="0" normalizeH="0" baseline="0" noProof="0" dirty="0">
              <a:ln>
                <a:noFill/>
              </a:ln>
              <a:solidFill>
                <a:srgbClr val="0064A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67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58E8197E-E1EB-4CE4-F213-D49E2435D75F}"/>
              </a:ext>
            </a:extLst>
          </p:cNvPr>
          <p:cNvSpPr/>
          <p:nvPr/>
        </p:nvSpPr>
        <p:spPr>
          <a:xfrm>
            <a:off x="2135559" y="127506"/>
            <a:ext cx="10056439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грамоты, дипломы, благодарности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2AC2906-D2B2-E8C0-8322-8475B3F8C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115" y="1340768"/>
            <a:ext cx="2584646" cy="18448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D934F29D-4442-9EF9-B424-3A89D4F1BC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340768"/>
            <a:ext cx="3899925" cy="29249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91A4E04-B5C0-6A08-0107-AEA65B5196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6" t="2477" b="7654"/>
          <a:stretch/>
        </p:blipFill>
        <p:spPr>
          <a:xfrm>
            <a:off x="4500115" y="3371551"/>
            <a:ext cx="2592288" cy="80687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A5C44E3-F986-FF8A-DA5D-8937E6C33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9735" y="1196752"/>
            <a:ext cx="2216377" cy="316835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3154CAD8-8C5B-30C3-0AD4-CBDA2B3490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080" y="4387800"/>
            <a:ext cx="1618929" cy="235356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1AA5AF86-83EA-8680-D24D-D7E48004B4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80268" y="4389916"/>
            <a:ext cx="1642473" cy="231746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88096F1C-F314-114C-CC57-4B0E36B13B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3281" y="4313909"/>
            <a:ext cx="2689750" cy="221652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="" xmlns:a16="http://schemas.microsoft.com/office/drawing/2014/main" id="{5598BE8F-7301-D11E-9EBC-922566AB2E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52384" y="1350971"/>
            <a:ext cx="2550647" cy="174758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14C0D9E4-B5DC-BCD2-5B1D-6D6AA76A0C1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6902" y="4387800"/>
            <a:ext cx="1668237" cy="238367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93371EE3-C7CB-F087-B832-4B67C7F44D1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55245" y="4376090"/>
            <a:ext cx="1668237" cy="2376987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42EF30A-4CF5-0A08-8A82-E8740BF87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3428" y="6492875"/>
            <a:ext cx="74857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300" b="0" i="0" u="none" strike="noStrike" kern="1200" cap="none" spc="0" normalizeH="0" baseline="0" noProof="0">
                <a:ln>
                  <a:noFill/>
                </a:ln>
                <a:solidFill>
                  <a:srgbClr val="BCA3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srgbClr val="BCA3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3815A31B-09CB-7315-4C6E-E8202C6303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3589" y="4357975"/>
            <a:ext cx="1668237" cy="236251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374C391C-A749-7DF2-6250-AC780FA8F4C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12282" y="3162637"/>
            <a:ext cx="777289" cy="11199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01C0881A-A52B-F16A-12B3-BFB445F19BE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032068" y="3144933"/>
            <a:ext cx="820676" cy="111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46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42EF30A-4CF5-0A08-8A82-E8740BF87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3428" y="6492875"/>
            <a:ext cx="74857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0E6E2FE4-DCD4-FC68-B7A9-F47D9A87F28F}"/>
              </a:ext>
            </a:extLst>
          </p:cNvPr>
          <p:cNvSpPr/>
          <p:nvPr/>
        </p:nvSpPr>
        <p:spPr>
          <a:xfrm>
            <a:off x="2567608" y="127506"/>
            <a:ext cx="7200801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 директорского кресла…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58E9A17-903B-7357-A8AB-6C5CEF652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0788">
            <a:off x="517225" y="1185427"/>
            <a:ext cx="2243361" cy="380277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88FB18CE-5A8F-9118-126B-8C16373A67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1439">
            <a:off x="9594054" y="1503099"/>
            <a:ext cx="2243393" cy="2313940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4B387872-69CE-FE82-99A7-4F3083D998F7}"/>
              </a:ext>
            </a:extLst>
          </p:cNvPr>
          <p:cNvSpPr/>
          <p:nvPr/>
        </p:nvSpPr>
        <p:spPr>
          <a:xfrm>
            <a:off x="3053730" y="1458379"/>
            <a:ext cx="62836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rgbClr val="BCA3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«Жизнь – это не только семья и </a:t>
            </a:r>
            <a:r>
              <a:rPr kumimoji="0" lang="ru-RU" sz="2200" b="1" i="1" u="none" strike="noStrike" kern="1200" cap="none" spc="0" normalizeH="0" baseline="0" noProof="0">
                <a:ln>
                  <a:noFill/>
                </a:ln>
                <a:solidFill>
                  <a:srgbClr val="BCA3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бизнес…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>
                <a:ln>
                  <a:noFill/>
                </a:ln>
                <a:solidFill>
                  <a:srgbClr val="BCA3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Важно </a:t>
            </a: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rgbClr val="BCA3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радоваться каждому дню, особенно если он проведен с друзьями и по-спортивному!»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200" b="1" i="1" dirty="0">
                <a:solidFill>
                  <a:srgbClr val="BCA35B"/>
                </a:solidFill>
                <a:latin typeface="Calibri"/>
              </a:rPr>
              <a:t>А.Р.</a:t>
            </a:r>
            <a:endParaRPr kumimoji="0" lang="ru-RU" sz="2200" b="1" i="1" u="none" strike="noStrike" kern="1200" cap="none" spc="0" normalizeH="0" baseline="0" noProof="0" dirty="0">
              <a:ln>
                <a:noFill/>
              </a:ln>
              <a:solidFill>
                <a:srgbClr val="BCA35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97F6DA26-1F7E-576F-82D2-013803E46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6" t="7634" r="3347" b="25850"/>
          <a:stretch/>
        </p:blipFill>
        <p:spPr>
          <a:xfrm rot="20577743">
            <a:off x="9759532" y="3738323"/>
            <a:ext cx="1912438" cy="269471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="" xmlns:a16="http://schemas.microsoft.com/office/drawing/2014/main" id="{CB3D1425-B7D5-AA45-437B-C98B0CCB7D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708" y="3202685"/>
            <a:ext cx="2302325" cy="306976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8CA8E3B-4F00-144E-2D9E-2B8D33EF9C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84023">
            <a:off x="4398673" y="3914360"/>
            <a:ext cx="3314700" cy="25622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3EF76CD-A1DE-A156-96AD-227909F366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997196">
            <a:off x="7661962" y="3589030"/>
            <a:ext cx="2138473" cy="270255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E2A65E9-2677-C44F-4FE0-FC3132A638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7626">
            <a:off x="10098592" y="281879"/>
            <a:ext cx="1298656" cy="129865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CE175B0-729D-8A1B-0293-8039F5DB18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468734">
            <a:off x="4607087" y="2863432"/>
            <a:ext cx="1516683" cy="15521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EDD76A68-4E60-AA0A-9EC2-5935E17DAE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6" t="30877" r="19202" b="21173"/>
          <a:stretch/>
        </p:blipFill>
        <p:spPr>
          <a:xfrm rot="1032032">
            <a:off x="417448" y="4826041"/>
            <a:ext cx="2316770" cy="160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03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42EF30A-4CF5-0A08-8A82-E8740BF87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3428" y="6492875"/>
            <a:ext cx="74857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407E38AA-C933-5C52-3B10-8E9577ED5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646928">
            <a:off x="10488048" y="808279"/>
            <a:ext cx="1309639" cy="23368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AB8323E6-8F35-800C-EDA6-E5510D6C3F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84" b="943"/>
          <a:stretch/>
        </p:blipFill>
        <p:spPr>
          <a:xfrm rot="591575">
            <a:off x="9620230" y="3322020"/>
            <a:ext cx="2122357" cy="293427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96023FB-9A88-4D0D-F99C-B50EA78287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14478">
            <a:off x="512170" y="454293"/>
            <a:ext cx="1841458" cy="3468081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691E891A-DAA2-2BDF-CCE9-D623ED2B9B33}"/>
              </a:ext>
            </a:extLst>
          </p:cNvPr>
          <p:cNvSpPr/>
          <p:nvPr/>
        </p:nvSpPr>
        <p:spPr>
          <a:xfrm>
            <a:off x="3076401" y="1393586"/>
            <a:ext cx="5174697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1" u="none" strike="noStrike" kern="1200" cap="none" spc="0" normalizeH="0" baseline="0" noProof="0" dirty="0">
                <a:ln>
                  <a:noFill/>
                </a:ln>
                <a:solidFill>
                  <a:srgbClr val="0064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«Творчество – это </a:t>
            </a:r>
            <a:r>
              <a:rPr lang="ru-RU" sz="2100" b="1" i="1" dirty="0">
                <a:solidFill>
                  <a:srgbClr val="0064A1"/>
                </a:solidFill>
                <a:latin typeface="Calibri"/>
              </a:rPr>
              <a:t>яркий мир </a:t>
            </a:r>
            <a:r>
              <a:rPr kumimoji="0" lang="ru-RU" sz="2100" b="1" i="1" u="none" strike="noStrike" kern="1200" cap="none" spc="0" normalizeH="0" baseline="0" noProof="0" dirty="0">
                <a:ln>
                  <a:noFill/>
                </a:ln>
                <a:solidFill>
                  <a:srgbClr val="0064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эмоций…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500" b="1" i="1" dirty="0">
              <a:solidFill>
                <a:srgbClr val="0064A1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1" u="none" strike="noStrike" kern="1200" cap="none" spc="0" normalizeH="0" baseline="0" noProof="0" dirty="0">
                <a:ln>
                  <a:noFill/>
                </a:ln>
                <a:solidFill>
                  <a:srgbClr val="0064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Люблю театр, оперу, балет. Да и сама не прочь сыграть интересную роль!»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1" u="none" strike="noStrike" kern="1200" cap="none" spc="0" normalizeH="0" baseline="0" noProof="0" dirty="0">
                <a:ln>
                  <a:noFill/>
                </a:ln>
                <a:solidFill>
                  <a:srgbClr val="0064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                           А.Р.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56C045CE-AC65-3828-B97A-B5B77B9E7BA4}"/>
              </a:ext>
            </a:extLst>
          </p:cNvPr>
          <p:cNvSpPr/>
          <p:nvPr/>
        </p:nvSpPr>
        <p:spPr>
          <a:xfrm>
            <a:off x="2711625" y="127506"/>
            <a:ext cx="8640960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 директорского кресла…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ABFB3C06-F46F-BA5F-DA57-AEDF9A699E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1706">
            <a:off x="1802521" y="2632516"/>
            <a:ext cx="1515401" cy="227687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02C4A22C-7DC3-15D7-72F6-4890210737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01006">
            <a:off x="3380625" y="3365243"/>
            <a:ext cx="3464303" cy="245585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FCB9D2F1-EEB5-87A7-9CBD-5530326FA1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980503">
            <a:off x="6986914" y="3163821"/>
            <a:ext cx="2528368" cy="340471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E214971-49E5-FDB5-236F-1ED5031497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42902">
            <a:off x="8519634" y="1109043"/>
            <a:ext cx="1455419" cy="203831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="" xmlns:a16="http://schemas.microsoft.com/office/drawing/2014/main" id="{3E0F9EEF-5076-C15A-8FE1-FEAC74831A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638324">
            <a:off x="429134" y="4369154"/>
            <a:ext cx="2651397" cy="177307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AEF1014-D4FF-D6D8-7CE7-4E45EA728DC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1" t="1859" r="64174" b="69880"/>
          <a:stretch/>
        </p:blipFill>
        <p:spPr>
          <a:xfrm rot="15614638">
            <a:off x="2175516" y="6051518"/>
            <a:ext cx="499846" cy="708087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CEE60156-F483-4DA3-4835-0985D70CC523}"/>
              </a:ext>
            </a:extLst>
          </p:cNvPr>
          <p:cNvSpPr/>
          <p:nvPr/>
        </p:nvSpPr>
        <p:spPr>
          <a:xfrm>
            <a:off x="2676972" y="6090440"/>
            <a:ext cx="130794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1" i="1" u="none" strike="noStrike" kern="1200" cap="none" spc="0" normalizeH="0" baseline="0" noProof="0" dirty="0">
                <a:ln>
                  <a:noFill/>
                </a:ln>
                <a:solidFill>
                  <a:srgbClr val="6E97C8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Узнаете образ?</a:t>
            </a:r>
          </a:p>
        </p:txBody>
      </p:sp>
    </p:spTree>
    <p:extLst>
      <p:ext uri="{BB962C8B-B14F-4D97-AF65-F5344CB8AC3E}">
        <p14:creationId xmlns:p14="http://schemas.microsoft.com/office/powerpoint/2010/main" val="898125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>
            <a:extLst>
              <a:ext uri="{FF2B5EF4-FFF2-40B4-BE49-F238E27FC236}">
                <a16:creationId xmlns="" xmlns:a16="http://schemas.microsoft.com/office/drawing/2014/main" id="{429B81C8-623C-9B4B-080F-3775B1311C07}"/>
              </a:ext>
            </a:extLst>
          </p:cNvPr>
          <p:cNvSpPr txBox="1">
            <a:spLocks/>
          </p:cNvSpPr>
          <p:nvPr/>
        </p:nvSpPr>
        <p:spPr>
          <a:xfrm>
            <a:off x="11443428" y="6492875"/>
            <a:ext cx="748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fld id="{B19B0651-EE4F-4900-A07F-96A6BFA9D0F0}" type="slidenum">
              <a:rPr lang="ru-RU" sz="2300" smtClean="0">
                <a:solidFill>
                  <a:prstClr val="white"/>
                </a:solidFill>
                <a:latin typeface="Calibri"/>
              </a:rPr>
              <a:pPr algn="ctr">
                <a:defRPr/>
              </a:pPr>
              <a:t>16</a:t>
            </a:fld>
            <a:endParaRPr lang="ru-RU" sz="23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95776FB9-71FE-F587-65D2-A55E73A926DE}"/>
              </a:ext>
            </a:extLst>
          </p:cNvPr>
          <p:cNvSpPr/>
          <p:nvPr/>
        </p:nvSpPr>
        <p:spPr>
          <a:xfrm>
            <a:off x="2711624" y="127506"/>
            <a:ext cx="9480375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Вне директорского кресла…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25D34475-FCA0-FB55-05B9-61DC2DB9BA32}"/>
              </a:ext>
            </a:extLst>
          </p:cNvPr>
          <p:cNvSpPr/>
          <p:nvPr/>
        </p:nvSpPr>
        <p:spPr>
          <a:xfrm>
            <a:off x="247075" y="2086687"/>
            <a:ext cx="264153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1" u="none" strike="noStrike" kern="1200" cap="none" spc="0" normalizeH="0" baseline="0" noProof="0" dirty="0">
                <a:ln>
                  <a:noFill/>
                </a:ln>
                <a:solidFill>
                  <a:srgbClr val="0064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«Как истинная женщина,  интересуюсь модой. Мне нравится демонстрировать яркие образы, вживаться в каждый из них</a:t>
            </a:r>
            <a:r>
              <a:rPr lang="en-US" sz="2100" b="1" i="1" dirty="0">
                <a:solidFill>
                  <a:srgbClr val="0064A1"/>
                </a:solidFill>
                <a:latin typeface="Calibri"/>
              </a:rPr>
              <a:t>…</a:t>
            </a:r>
            <a:r>
              <a:rPr kumimoji="0" lang="ru-RU" sz="2100" b="1" i="1" u="none" strike="noStrike" kern="1200" cap="none" spc="0" normalizeH="0" baseline="0" noProof="0" dirty="0">
                <a:ln>
                  <a:noFill/>
                </a:ln>
                <a:solidFill>
                  <a:srgbClr val="0064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1" u="none" strike="noStrike" kern="1200" cap="none" spc="0" normalizeH="0" baseline="0" noProof="0" dirty="0">
                <a:ln>
                  <a:noFill/>
                </a:ln>
                <a:solidFill>
                  <a:srgbClr val="0064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А.Р.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3184CCA-8566-677F-74C8-BB4961101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4629" y="1551860"/>
            <a:ext cx="2089901" cy="439932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7A9F74D9-B32C-DEBC-81A7-F7BF3FEF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" r="6105"/>
          <a:stretch/>
        </p:blipFill>
        <p:spPr>
          <a:xfrm>
            <a:off x="9157455" y="1551860"/>
            <a:ext cx="2641537" cy="439364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BD856FB-8328-CA3C-6E81-59E24456BA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8306" y="1549134"/>
            <a:ext cx="1140506" cy="219954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CC971F9-F7B1-819E-BF2F-DF0C68D750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1" b="17349"/>
          <a:stretch/>
        </p:blipFill>
        <p:spPr>
          <a:xfrm>
            <a:off x="5349436" y="4004192"/>
            <a:ext cx="3636527" cy="194131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ADF2491D-5949-7643-8CCD-ABE4B1D389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8" r="14566"/>
          <a:stretch/>
        </p:blipFill>
        <p:spPr>
          <a:xfrm>
            <a:off x="5349436" y="1549134"/>
            <a:ext cx="2285899" cy="219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228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95776FB9-71FE-F587-65D2-A55E73A926DE}"/>
              </a:ext>
            </a:extLst>
          </p:cNvPr>
          <p:cNvSpPr/>
          <p:nvPr/>
        </p:nvSpPr>
        <p:spPr>
          <a:xfrm>
            <a:off x="2711624" y="127506"/>
            <a:ext cx="9480375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Социальная деятельность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25D34475-FCA0-FB55-05B9-61DC2DB9BA32}"/>
              </a:ext>
            </a:extLst>
          </p:cNvPr>
          <p:cNvSpPr/>
          <p:nvPr/>
        </p:nvSpPr>
        <p:spPr>
          <a:xfrm>
            <a:off x="357204" y="4606836"/>
            <a:ext cx="438659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rgbClr val="0064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«Забота, душевное тепло и материальная помощь – это то малое, что мы можем дать людям, благодаря подвигу которых живем»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rgbClr val="0064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А.Р.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526C101-334C-77F8-9615-2913ACC988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56" y="1446002"/>
            <a:ext cx="4386594" cy="29256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B57B4DBC-AA4F-D9FB-B692-E3E023C55A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4175780"/>
            <a:ext cx="3296581" cy="247243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69EACD4-E34B-D14C-2E56-17434A4CDB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" t="14194" r="29536"/>
          <a:stretch/>
        </p:blipFill>
        <p:spPr>
          <a:xfrm>
            <a:off x="5303912" y="1446002"/>
            <a:ext cx="2733366" cy="245387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63D15A76-2F9A-7AF6-1C0A-C776D2D4FF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256" y="1446002"/>
            <a:ext cx="3671392" cy="2446788"/>
          </a:xfrm>
          <a:prstGeom prst="rect">
            <a:avLst/>
          </a:prstGeom>
        </p:spPr>
      </p:pic>
      <p:sp>
        <p:nvSpPr>
          <p:cNvPr id="5" name="Номер слайда 3">
            <a:extLst>
              <a:ext uri="{FF2B5EF4-FFF2-40B4-BE49-F238E27FC236}">
                <a16:creationId xmlns="" xmlns:a16="http://schemas.microsoft.com/office/drawing/2014/main" id="{429B81C8-623C-9B4B-080F-3775B1311C07}"/>
              </a:ext>
            </a:extLst>
          </p:cNvPr>
          <p:cNvSpPr txBox="1">
            <a:spLocks/>
          </p:cNvSpPr>
          <p:nvPr/>
        </p:nvSpPr>
        <p:spPr>
          <a:xfrm>
            <a:off x="11443428" y="6492875"/>
            <a:ext cx="748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3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2B16002-1D96-20B6-956B-ADAE304ACD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50" r="59846" b="8001"/>
          <a:stretch/>
        </p:blipFill>
        <p:spPr>
          <a:xfrm>
            <a:off x="8832304" y="4174925"/>
            <a:ext cx="2778674" cy="247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52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>
            <a:extLst>
              <a:ext uri="{FF2B5EF4-FFF2-40B4-BE49-F238E27FC236}">
                <a16:creationId xmlns="" xmlns:a16="http://schemas.microsoft.com/office/drawing/2014/main" id="{429B81C8-623C-9B4B-080F-3775B1311C07}"/>
              </a:ext>
            </a:extLst>
          </p:cNvPr>
          <p:cNvSpPr txBox="1">
            <a:spLocks/>
          </p:cNvSpPr>
          <p:nvPr/>
        </p:nvSpPr>
        <p:spPr>
          <a:xfrm>
            <a:off x="11443428" y="6492875"/>
            <a:ext cx="7485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3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25D34475-FCA0-FB55-05B9-61DC2DB9BA32}"/>
              </a:ext>
            </a:extLst>
          </p:cNvPr>
          <p:cNvSpPr/>
          <p:nvPr/>
        </p:nvSpPr>
        <p:spPr>
          <a:xfrm>
            <a:off x="7752184" y="1772816"/>
            <a:ext cx="3827388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rgbClr val="0064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«Животные – они как дети: такие же милые и беззащитные…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200" b="1" i="1" dirty="0">
              <a:solidFill>
                <a:srgbClr val="0064A1"/>
              </a:solidFill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rgbClr val="0064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Дома меня </a:t>
            </a:r>
            <a:r>
              <a:rPr lang="ru-RU" sz="2200" b="1" i="1" dirty="0">
                <a:solidFill>
                  <a:srgbClr val="0064A1"/>
                </a:solidFill>
                <a:latin typeface="Calibri"/>
              </a:rPr>
              <a:t>всегда ждут </a:t>
            </a: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rgbClr val="0064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пес-охранник Джек и красавчик кот Марс породы «петербургская дворовая». А животным, которые находятся в </a:t>
            </a:r>
            <a:r>
              <a:rPr lang="ru-RU" sz="2200" b="1" i="1" dirty="0">
                <a:solidFill>
                  <a:srgbClr val="0064A1"/>
                </a:solidFill>
                <a:latin typeface="Calibri"/>
              </a:rPr>
              <a:t>волонтерских приютах, </a:t>
            </a: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rgbClr val="0064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помогаю материально»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1" u="none" strike="noStrike" kern="1200" cap="none" spc="0" normalizeH="0" baseline="0" noProof="0" dirty="0">
                <a:ln>
                  <a:noFill/>
                </a:ln>
                <a:solidFill>
                  <a:srgbClr val="0064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А.Р.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FB3E29E-7B5D-31D1-9ED1-72F8C89F3F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00" y="1942799"/>
            <a:ext cx="3018853" cy="402513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605EABE-7ED9-F1ED-706F-5A9DE49ABF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303" y="1942798"/>
            <a:ext cx="3018853" cy="402513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9F5C8168-494F-C5AC-A5BD-4C06DE0C43DA}"/>
              </a:ext>
            </a:extLst>
          </p:cNvPr>
          <p:cNvSpPr/>
          <p:nvPr/>
        </p:nvSpPr>
        <p:spPr>
          <a:xfrm>
            <a:off x="2711624" y="127506"/>
            <a:ext cx="9480375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38140918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42EF30A-4CF5-0A08-8A82-E8740BF87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3428" y="6492875"/>
            <a:ext cx="74857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6990AF7-5786-9412-4C4C-4E55AD500845}"/>
              </a:ext>
            </a:extLst>
          </p:cNvPr>
          <p:cNvSpPr/>
          <p:nvPr/>
        </p:nvSpPr>
        <p:spPr>
          <a:xfrm>
            <a:off x="6688591" y="1707686"/>
            <a:ext cx="5185569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1" u="none" strike="noStrike" kern="1200" cap="none" spc="0" normalizeH="0" baseline="0" noProof="0" dirty="0">
                <a:ln>
                  <a:noFill/>
                </a:ln>
                <a:solidFill>
                  <a:srgbClr val="0064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«Смех продлевает жизнь, а искренние улыбки — делают ее ярче.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1" u="none" strike="noStrike" kern="1200" cap="none" spc="0" normalizeH="0" baseline="0" noProof="0" dirty="0">
                <a:ln>
                  <a:noFill/>
                </a:ln>
                <a:solidFill>
                  <a:srgbClr val="0064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Улыбайтесь чаще!»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1" u="none" strike="noStrike" kern="1200" cap="none" spc="0" normalizeH="0" baseline="0" noProof="0" dirty="0">
                <a:ln>
                  <a:noFill/>
                </a:ln>
                <a:solidFill>
                  <a:srgbClr val="0064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А.Р.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ACA6CDE-20B4-533B-C0C5-27E6582103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3" r="8859" b="8421"/>
          <a:stretch/>
        </p:blipFill>
        <p:spPr>
          <a:xfrm>
            <a:off x="9366138" y="3564581"/>
            <a:ext cx="2548586" cy="260072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C24B2F1-C320-9473-09FD-C39E5234EC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711682"/>
            <a:ext cx="6121817" cy="4453622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0A40319F-E947-1A96-2276-35A09FB33798}"/>
              </a:ext>
            </a:extLst>
          </p:cNvPr>
          <p:cNvSpPr/>
          <p:nvPr/>
        </p:nvSpPr>
        <p:spPr>
          <a:xfrm>
            <a:off x="2711624" y="127506"/>
            <a:ext cx="9480375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Жизненное кредо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734953E-46C3-2DB8-D3C8-DDBCF2DEF5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r="28357"/>
          <a:stretch/>
        </p:blipFill>
        <p:spPr>
          <a:xfrm>
            <a:off x="6688592" y="3564581"/>
            <a:ext cx="2489830" cy="260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84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79FBE82B-1E71-2CC1-C992-5A93D5D20D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51" y="1426008"/>
            <a:ext cx="3377910" cy="50668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42EF30A-4CF5-0A08-8A82-E8740BF87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3428" y="6492875"/>
            <a:ext cx="74857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450A7D0D-1D67-7423-6B9E-A459791BBCEA}"/>
              </a:ext>
            </a:extLst>
          </p:cNvPr>
          <p:cNvSpPr/>
          <p:nvPr/>
        </p:nvSpPr>
        <p:spPr>
          <a:xfrm>
            <a:off x="6041952" y="1191443"/>
            <a:ext cx="515099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0064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Альфия Рашидовна Мухамедшина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CF0E7386-1D84-9A40-F0FC-910D483782FA}"/>
              </a:ext>
            </a:extLst>
          </p:cNvPr>
          <p:cNvSpPr/>
          <p:nvPr/>
        </p:nvSpPr>
        <p:spPr>
          <a:xfrm>
            <a:off x="6041952" y="1740292"/>
            <a:ext cx="611740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Номинации: «Женщина года в АПК» 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9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«Лидер в общественной и социальной деятельности»</a:t>
            </a:r>
            <a:endParaRPr kumimoji="0" lang="ru-RU" sz="19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3A1BDA34-9B62-DF1A-F400-7699899B5AB0}"/>
              </a:ext>
            </a:extLst>
          </p:cNvPr>
          <p:cNvSpPr/>
          <p:nvPr/>
        </p:nvSpPr>
        <p:spPr>
          <a:xfrm>
            <a:off x="2135560" y="127506"/>
            <a:ext cx="10056439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 номинантке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E3D05D10-4E47-DF09-DB18-6A0016C172FF}"/>
              </a:ext>
            </a:extLst>
          </p:cNvPr>
          <p:cNvGrpSpPr/>
          <p:nvPr/>
        </p:nvGrpSpPr>
        <p:grpSpPr>
          <a:xfrm>
            <a:off x="6080251" y="2540223"/>
            <a:ext cx="6168342" cy="4041017"/>
            <a:chOff x="6080251" y="2540223"/>
            <a:chExt cx="6168342" cy="4041017"/>
          </a:xfrm>
        </p:grpSpPr>
        <p:sp>
          <p:nvSpPr>
            <p:cNvPr id="8" name="Прямоугольник 7">
              <a:extLst>
                <a:ext uri="{FF2B5EF4-FFF2-40B4-BE49-F238E27FC236}">
                  <a16:creationId xmlns="" xmlns:a16="http://schemas.microsoft.com/office/drawing/2014/main" id="{4049499B-9B99-152B-00E2-17538B990130}"/>
                </a:ext>
              </a:extLst>
            </p:cNvPr>
            <p:cNvSpPr/>
            <p:nvPr/>
          </p:nvSpPr>
          <p:spPr>
            <a:xfrm>
              <a:off x="6550768" y="3679284"/>
              <a:ext cx="5366189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Более </a:t>
              </a:r>
              <a:r>
                <a:rPr kumimoji="0" lang="ru-RU" sz="19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27 </a:t>
              </a:r>
              <a:r>
                <a:rPr kumimoji="0" lang="ru-RU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лет является генеральным директором ЗАО «ДанЛен»</a:t>
              </a:r>
              <a: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.</a:t>
              </a:r>
              <a:r>
                <a:rPr kumimoji="0" lang="ru-RU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Компания поставляет надежное оборудование предприятиям промышленного рынка</a:t>
              </a:r>
            </a:p>
          </p:txBody>
        </p:sp>
        <p:pic>
          <p:nvPicPr>
            <p:cNvPr id="9" name="Picture 2" descr="E:\ДанЛен_През 10.04.17\звездочки ДЛ-03.jpg">
              <a:extLst>
                <a:ext uri="{FF2B5EF4-FFF2-40B4-BE49-F238E27FC236}">
                  <a16:creationId xmlns="" xmlns:a16="http://schemas.microsoft.com/office/drawing/2014/main" id="{1CE6A639-1566-04EE-8C72-4972DD42D8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8" t="11946" r="85815" b="79787"/>
            <a:stretch/>
          </p:blipFill>
          <p:spPr bwMode="auto">
            <a:xfrm>
              <a:off x="6080251" y="2582187"/>
              <a:ext cx="267830" cy="267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E:\ДанЛен_През 10.04.17\звездочки ДЛ-03.jpg">
              <a:extLst>
                <a:ext uri="{FF2B5EF4-FFF2-40B4-BE49-F238E27FC236}">
                  <a16:creationId xmlns="" xmlns:a16="http://schemas.microsoft.com/office/drawing/2014/main" id="{1E21CE90-AC91-0892-1BB6-9C3FDFDBEE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8" t="11946" r="85815" b="79787"/>
            <a:stretch/>
          </p:blipFill>
          <p:spPr bwMode="auto">
            <a:xfrm>
              <a:off x="6093411" y="3750780"/>
              <a:ext cx="267830" cy="267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Прямоугольник 10">
              <a:extLst>
                <a:ext uri="{FF2B5EF4-FFF2-40B4-BE49-F238E27FC236}">
                  <a16:creationId xmlns="" xmlns:a16="http://schemas.microsoft.com/office/drawing/2014/main" id="{D527EBEA-A43F-9EA0-539C-0E0B6F5A81F6}"/>
                </a:ext>
              </a:extLst>
            </p:cNvPr>
            <p:cNvSpPr/>
            <p:nvPr/>
          </p:nvSpPr>
          <p:spPr>
            <a:xfrm>
              <a:off x="6484572" y="2540223"/>
              <a:ext cx="5616624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Кандидат биологических наук</a:t>
              </a:r>
            </a:p>
          </p:txBody>
        </p:sp>
        <p:pic>
          <p:nvPicPr>
            <p:cNvPr id="12" name="Picture 2" descr="E:\ДанЛен_През 10.04.17\звездочки ДЛ-03.jpg">
              <a:extLst>
                <a:ext uri="{FF2B5EF4-FFF2-40B4-BE49-F238E27FC236}">
                  <a16:creationId xmlns="" xmlns:a16="http://schemas.microsoft.com/office/drawing/2014/main" id="{74F0AD1B-6192-5A23-9843-2161500B07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8" t="11946" r="85815" b="79787"/>
            <a:stretch/>
          </p:blipFill>
          <p:spPr bwMode="auto">
            <a:xfrm>
              <a:off x="6093411" y="4988031"/>
              <a:ext cx="267830" cy="267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5273443D-01AC-8FDE-9C5E-646A649D4638}"/>
                </a:ext>
              </a:extLst>
            </p:cNvPr>
            <p:cNvSpPr/>
            <p:nvPr/>
          </p:nvSpPr>
          <p:spPr>
            <a:xfrm>
              <a:off x="6544456" y="4941168"/>
              <a:ext cx="5704137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Дополнительное образование: Университет Арканзаса (США</a:t>
              </a:r>
              <a:r>
                <a:rPr kumimoji="0" lang="ru-RU" sz="19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), </a:t>
              </a:r>
              <a:r>
                <a:rPr kumimoji="0" lang="ru-RU" sz="19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Институт </a:t>
              </a:r>
              <a:r>
                <a:rPr kumimoji="0" lang="ru-RU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птицеводства в г. Дорн (Нидерланды), семинары и научно-практические курсы ВНИТИП</a:t>
              </a:r>
              <a:endParaRPr kumimoji="0" lang="ru-RU" sz="1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Picture 2" descr="E:\ДанЛен_През 10.04.17\звездочки ДЛ-03.jpg">
              <a:extLst>
                <a:ext uri="{FF2B5EF4-FFF2-40B4-BE49-F238E27FC236}">
                  <a16:creationId xmlns="" xmlns:a16="http://schemas.microsoft.com/office/drawing/2014/main" id="{611F0472-D90E-6273-FB2D-6208946ECE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8" t="11946" r="85815" b="79787"/>
            <a:stretch/>
          </p:blipFill>
          <p:spPr bwMode="auto">
            <a:xfrm>
              <a:off x="6093411" y="6249171"/>
              <a:ext cx="267830" cy="267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Прямоугольник 19">
              <a:extLst>
                <a:ext uri="{FF2B5EF4-FFF2-40B4-BE49-F238E27FC236}">
                  <a16:creationId xmlns="" xmlns:a16="http://schemas.microsoft.com/office/drawing/2014/main" id="{C090E8DA-6FF7-20EC-3B9E-19BB873C5C56}"/>
                </a:ext>
              </a:extLst>
            </p:cNvPr>
            <p:cNvSpPr/>
            <p:nvPr/>
          </p:nvSpPr>
          <p:spPr>
            <a:xfrm>
              <a:off x="6497472" y="6196519"/>
              <a:ext cx="4272581" cy="3847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В разводе, имеет дочь</a:t>
              </a: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="" xmlns:a16="http://schemas.microsoft.com/office/drawing/2014/main" id="{D055AE1E-370F-7725-35C0-683FB1C74A4F}"/>
                </a:ext>
              </a:extLst>
            </p:cNvPr>
            <p:cNvSpPr/>
            <p:nvPr/>
          </p:nvSpPr>
          <p:spPr>
            <a:xfrm>
              <a:off x="6519373" y="2967916"/>
              <a:ext cx="5616624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Награждена медалью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«За возрождение птицеводства России»</a:t>
              </a:r>
            </a:p>
          </p:txBody>
        </p:sp>
        <p:pic>
          <p:nvPicPr>
            <p:cNvPr id="23" name="Picture 2" descr="E:\ДанЛен_През 10.04.17\звездочки ДЛ-03.jpg">
              <a:extLst>
                <a:ext uri="{FF2B5EF4-FFF2-40B4-BE49-F238E27FC236}">
                  <a16:creationId xmlns="" xmlns:a16="http://schemas.microsoft.com/office/drawing/2014/main" id="{46FACAAE-0138-7E4A-B3DF-CA9BFB7D9B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8" t="11946" r="85815" b="79787"/>
            <a:stretch/>
          </p:blipFill>
          <p:spPr bwMode="auto">
            <a:xfrm>
              <a:off x="6080251" y="3039209"/>
              <a:ext cx="267830" cy="2672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107162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42EF30A-4CF5-0A08-8A82-E8740BF87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3428" y="6492875"/>
            <a:ext cx="74857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6990AF7-5786-9412-4C4C-4E55AD500845}"/>
              </a:ext>
            </a:extLst>
          </p:cNvPr>
          <p:cNvSpPr/>
          <p:nvPr/>
        </p:nvSpPr>
        <p:spPr>
          <a:xfrm>
            <a:off x="3935760" y="1367884"/>
            <a:ext cx="578542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1" u="none" strike="noStrike" kern="1200" cap="none" spc="0" normalizeH="0" baseline="0" noProof="0" dirty="0">
                <a:ln>
                  <a:noFill/>
                </a:ln>
                <a:solidFill>
                  <a:srgbClr val="0064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«В каждом (даже самом серьезном) человеке живет внутренний ребенок... Иногда нужно позволять ему вылезти наружу, а себе — быть собой и получать от этого удовольствие!»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1" u="none" strike="noStrike" kern="1200" cap="none" spc="0" normalizeH="0" baseline="0" noProof="0" dirty="0">
                <a:ln>
                  <a:noFill/>
                </a:ln>
                <a:solidFill>
                  <a:srgbClr val="0064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А.Р.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BD6A807D-0360-8726-D4AC-F7021A215D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240" y="3501008"/>
            <a:ext cx="4640970" cy="30945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5FC02808-EF44-983B-3F44-BA10A29036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b="3800"/>
          <a:stretch/>
        </p:blipFill>
        <p:spPr>
          <a:xfrm>
            <a:off x="8568761" y="4024584"/>
            <a:ext cx="3096344" cy="2571009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62A5DA92-0E3E-EB5C-EAAD-0E1739A604A5}"/>
              </a:ext>
            </a:extLst>
          </p:cNvPr>
          <p:cNvSpPr/>
          <p:nvPr/>
        </p:nvSpPr>
        <p:spPr>
          <a:xfrm>
            <a:off x="2711624" y="127506"/>
            <a:ext cx="9480375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Жизненное кредо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B5FA7537-EA58-7154-E39D-C1E0A22623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2"/>
          <a:stretch/>
        </p:blipFill>
        <p:spPr>
          <a:xfrm rot="5400000">
            <a:off x="9708895" y="1911475"/>
            <a:ext cx="2400961" cy="151145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0C79163-D46B-6562-9590-C09E2FEE23E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7" t="3202" r="23962" b="10035"/>
          <a:stretch/>
        </p:blipFill>
        <p:spPr>
          <a:xfrm>
            <a:off x="694367" y="1324607"/>
            <a:ext cx="2592288" cy="527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0890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C274D39-E0EC-9071-AE08-C6BFA3B02E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="" xmlns:a16="http://schemas.microsoft.com/office/drawing/2014/main" id="{CC801CB2-B382-0B1C-4F2B-5849017040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4" t="55961" r="9288"/>
          <a:stretch/>
        </p:blipFill>
        <p:spPr>
          <a:xfrm>
            <a:off x="-59931" y="3467370"/>
            <a:ext cx="2419454" cy="9653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7CC524B-FC85-7CD0-D865-5027285458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56" b="3738"/>
          <a:stretch/>
        </p:blipFill>
        <p:spPr>
          <a:xfrm>
            <a:off x="8795178" y="-108121"/>
            <a:ext cx="1675846" cy="200543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F820BE66-AA9D-871C-3604-931CB6DB91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6" t="614" r="29600" b="-1"/>
          <a:stretch/>
        </p:blipFill>
        <p:spPr>
          <a:xfrm>
            <a:off x="10404035" y="1890141"/>
            <a:ext cx="1847896" cy="2543909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42EF30A-4CF5-0A08-8A82-E8740BF87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3428" y="6492875"/>
            <a:ext cx="74857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AB64A09-50EE-D7F4-47E1-F445DAD09BB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3"/>
          <a:stretch/>
        </p:blipFill>
        <p:spPr>
          <a:xfrm>
            <a:off x="-30574" y="4442517"/>
            <a:ext cx="5301784" cy="24490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C2EEC20-B8DD-09CB-65AF-9154A28E58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9" t="38190" r="12078" b="244"/>
          <a:stretch/>
        </p:blipFill>
        <p:spPr>
          <a:xfrm>
            <a:off x="2362701" y="-14325"/>
            <a:ext cx="3177872" cy="19306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27C21569-7B28-8E4B-384A-4F173067AE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0575" y="-61045"/>
            <a:ext cx="2393278" cy="358991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0ABD1A5-76E3-9B42-2F44-A66932A4BF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999" y="4439949"/>
            <a:ext cx="1625296" cy="2441987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B5D27D22-3A8B-550B-323F-6602A1E926D8}"/>
              </a:ext>
            </a:extLst>
          </p:cNvPr>
          <p:cNvSpPr/>
          <p:nvPr/>
        </p:nvSpPr>
        <p:spPr>
          <a:xfrm>
            <a:off x="2403082" y="2618739"/>
            <a:ext cx="8008119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u="none" strike="noStrike" kern="1200" cap="none" spc="0" normalizeH="0" baseline="0" noProof="0" dirty="0">
                <a:ln>
                  <a:noFill/>
                </a:ln>
                <a:solidFill>
                  <a:srgbClr val="0064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СПАСИБО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u="none" strike="noStrike" kern="1200" cap="none" spc="0" normalizeH="0" baseline="0" noProof="0" dirty="0">
              <a:ln>
                <a:noFill/>
              </a:ln>
              <a:solidFill>
                <a:srgbClr val="0064A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u="none" strike="noStrike" kern="1200" cap="none" spc="0" normalizeH="0" baseline="0" noProof="0" dirty="0">
                <a:ln>
                  <a:noFill/>
                </a:ln>
                <a:solidFill>
                  <a:srgbClr val="0064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 ВНИМАНИЕ! 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7C520F45-25AE-3FB5-DF6F-4B7CD6CD1A2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" t="2261" r="1669"/>
          <a:stretch/>
        </p:blipFill>
        <p:spPr>
          <a:xfrm>
            <a:off x="8726592" y="4439949"/>
            <a:ext cx="1688667" cy="2591510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="" xmlns:a16="http://schemas.microsoft.com/office/drawing/2014/main" id="{1421EF68-C0A8-0250-A753-0B1CCCFB082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/>
          <a:stretch/>
        </p:blipFill>
        <p:spPr>
          <a:xfrm>
            <a:off x="10411201" y="4434051"/>
            <a:ext cx="1811375" cy="244481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="" xmlns:a16="http://schemas.microsoft.com/office/drawing/2014/main" id="{B0EE9EC8-61EA-B97E-E3BE-EE27E7094BC9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6" r="9017"/>
          <a:stretch/>
        </p:blipFill>
        <p:spPr>
          <a:xfrm>
            <a:off x="10411200" y="-92893"/>
            <a:ext cx="2050739" cy="198303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B79C7DF-6365-9EE7-1AB0-435D30DF61B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2139" t="3132" r="9086" b="2153"/>
          <a:stretch/>
        </p:blipFill>
        <p:spPr>
          <a:xfrm rot="16200000">
            <a:off x="6835611" y="-50141"/>
            <a:ext cx="2011251" cy="190788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24010734-22FA-A167-31D9-13E95D982F3C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4" t="2750" r="24800"/>
          <a:stretch/>
        </p:blipFill>
        <p:spPr>
          <a:xfrm>
            <a:off x="6887294" y="4441363"/>
            <a:ext cx="1828076" cy="2453853"/>
          </a:xfrm>
          <a:prstGeom prst="rect">
            <a:avLst/>
          </a:prstGeom>
        </p:spPr>
      </p:pic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5C936F97-D99C-8FF2-6B39-213306E6C613}"/>
              </a:ext>
            </a:extLst>
          </p:cNvPr>
          <p:cNvCxnSpPr/>
          <p:nvPr/>
        </p:nvCxnSpPr>
        <p:spPr>
          <a:xfrm>
            <a:off x="5259054" y="4432768"/>
            <a:ext cx="0" cy="4399485"/>
          </a:xfrm>
          <a:prstGeom prst="line">
            <a:avLst/>
          </a:prstGeom>
          <a:ln w="19050">
            <a:solidFill>
              <a:srgbClr val="BC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6A551B33-E34A-2257-0092-1BAC566788D7}"/>
              </a:ext>
            </a:extLst>
          </p:cNvPr>
          <p:cNvCxnSpPr>
            <a:cxnSpLocks/>
          </p:cNvCxnSpPr>
          <p:nvPr/>
        </p:nvCxnSpPr>
        <p:spPr>
          <a:xfrm>
            <a:off x="2362702" y="-320644"/>
            <a:ext cx="0" cy="4760593"/>
          </a:xfrm>
          <a:prstGeom prst="line">
            <a:avLst/>
          </a:prstGeom>
          <a:ln w="19050">
            <a:solidFill>
              <a:srgbClr val="BC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05532FD0-C6F0-C06B-D705-073F8A659CFD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12424"/>
          <a:stretch/>
        </p:blipFill>
        <p:spPr>
          <a:xfrm>
            <a:off x="5492709" y="-35582"/>
            <a:ext cx="1480291" cy="1951896"/>
          </a:xfrm>
          <a:prstGeom prst="rect">
            <a:avLst/>
          </a:prstGeom>
        </p:spPr>
      </p:pic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CD0B185C-E914-DDBF-5BD3-AB77EC0A73BB}"/>
              </a:ext>
            </a:extLst>
          </p:cNvPr>
          <p:cNvCxnSpPr>
            <a:cxnSpLocks/>
          </p:cNvCxnSpPr>
          <p:nvPr/>
        </p:nvCxnSpPr>
        <p:spPr>
          <a:xfrm>
            <a:off x="5497205" y="-2471525"/>
            <a:ext cx="0" cy="4399485"/>
          </a:xfrm>
          <a:prstGeom prst="line">
            <a:avLst/>
          </a:prstGeom>
          <a:ln w="19050">
            <a:solidFill>
              <a:srgbClr val="BC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>
            <a:extLst>
              <a:ext uri="{FF2B5EF4-FFF2-40B4-BE49-F238E27FC236}">
                <a16:creationId xmlns="" xmlns:a16="http://schemas.microsoft.com/office/drawing/2014/main" id="{7285ECA6-6C74-BF15-D573-48AE1B24B97F}"/>
              </a:ext>
            </a:extLst>
          </p:cNvPr>
          <p:cNvCxnSpPr>
            <a:cxnSpLocks/>
          </p:cNvCxnSpPr>
          <p:nvPr/>
        </p:nvCxnSpPr>
        <p:spPr>
          <a:xfrm>
            <a:off x="6971615" y="-2494615"/>
            <a:ext cx="0" cy="4399485"/>
          </a:xfrm>
          <a:prstGeom prst="line">
            <a:avLst/>
          </a:prstGeom>
          <a:ln w="19050">
            <a:solidFill>
              <a:srgbClr val="BC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F5C166D6-8B24-FBAF-A13F-8A67C36BE004}"/>
              </a:ext>
            </a:extLst>
          </p:cNvPr>
          <p:cNvCxnSpPr>
            <a:cxnSpLocks/>
          </p:cNvCxnSpPr>
          <p:nvPr/>
        </p:nvCxnSpPr>
        <p:spPr>
          <a:xfrm flipH="1">
            <a:off x="2362702" y="1890141"/>
            <a:ext cx="11249691" cy="30931"/>
          </a:xfrm>
          <a:prstGeom prst="line">
            <a:avLst/>
          </a:prstGeom>
          <a:ln w="19050">
            <a:solidFill>
              <a:srgbClr val="BC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="" xmlns:a16="http://schemas.microsoft.com/office/drawing/2014/main" id="{F37E2BC2-A903-DD07-7EAD-482ADC3B256F}"/>
              </a:ext>
            </a:extLst>
          </p:cNvPr>
          <p:cNvCxnSpPr>
            <a:cxnSpLocks/>
          </p:cNvCxnSpPr>
          <p:nvPr/>
        </p:nvCxnSpPr>
        <p:spPr>
          <a:xfrm>
            <a:off x="8796191" y="-2490059"/>
            <a:ext cx="0" cy="4399485"/>
          </a:xfrm>
          <a:prstGeom prst="line">
            <a:avLst/>
          </a:prstGeom>
          <a:ln w="19050">
            <a:solidFill>
              <a:srgbClr val="BC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>
            <a:extLst>
              <a:ext uri="{FF2B5EF4-FFF2-40B4-BE49-F238E27FC236}">
                <a16:creationId xmlns="" xmlns:a16="http://schemas.microsoft.com/office/drawing/2014/main" id="{07B85C18-F120-3F16-CD8B-E11ECC50EBC3}"/>
              </a:ext>
            </a:extLst>
          </p:cNvPr>
          <p:cNvCxnSpPr/>
          <p:nvPr/>
        </p:nvCxnSpPr>
        <p:spPr>
          <a:xfrm>
            <a:off x="6887294" y="4439949"/>
            <a:ext cx="0" cy="4399485"/>
          </a:xfrm>
          <a:prstGeom prst="line">
            <a:avLst/>
          </a:prstGeom>
          <a:ln w="19050">
            <a:solidFill>
              <a:srgbClr val="BC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="" xmlns:a16="http://schemas.microsoft.com/office/drawing/2014/main" id="{99A608D4-5C01-13BE-26FB-6E7FEF6188A7}"/>
              </a:ext>
            </a:extLst>
          </p:cNvPr>
          <p:cNvCxnSpPr/>
          <p:nvPr/>
        </p:nvCxnSpPr>
        <p:spPr>
          <a:xfrm>
            <a:off x="8723412" y="4434050"/>
            <a:ext cx="0" cy="4399485"/>
          </a:xfrm>
          <a:prstGeom prst="line">
            <a:avLst/>
          </a:prstGeom>
          <a:ln w="19050">
            <a:solidFill>
              <a:srgbClr val="BC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="" xmlns:a16="http://schemas.microsoft.com/office/drawing/2014/main" id="{0F4AC2CB-464D-BE45-3448-66A130F03C3B}"/>
              </a:ext>
            </a:extLst>
          </p:cNvPr>
          <p:cNvCxnSpPr>
            <a:cxnSpLocks/>
          </p:cNvCxnSpPr>
          <p:nvPr/>
        </p:nvCxnSpPr>
        <p:spPr>
          <a:xfrm flipH="1" flipV="1">
            <a:off x="-1420394" y="4434052"/>
            <a:ext cx="15032787" cy="1139"/>
          </a:xfrm>
          <a:prstGeom prst="line">
            <a:avLst/>
          </a:prstGeom>
          <a:ln w="19050">
            <a:solidFill>
              <a:srgbClr val="BC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="" xmlns:a16="http://schemas.microsoft.com/office/drawing/2014/main" id="{047C4296-90CC-4BFA-4765-5FBBA082A8ED}"/>
              </a:ext>
            </a:extLst>
          </p:cNvPr>
          <p:cNvCxnSpPr>
            <a:cxnSpLocks/>
          </p:cNvCxnSpPr>
          <p:nvPr/>
        </p:nvCxnSpPr>
        <p:spPr>
          <a:xfrm>
            <a:off x="10404035" y="-675456"/>
            <a:ext cx="1" cy="10527162"/>
          </a:xfrm>
          <a:prstGeom prst="line">
            <a:avLst/>
          </a:prstGeom>
          <a:ln w="19050">
            <a:solidFill>
              <a:srgbClr val="BC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="" xmlns:a16="http://schemas.microsoft.com/office/drawing/2014/main" id="{A3F19C98-DD3F-8FCE-2E28-A9088C45DC3B}"/>
              </a:ext>
            </a:extLst>
          </p:cNvPr>
          <p:cNvCxnSpPr>
            <a:cxnSpLocks/>
          </p:cNvCxnSpPr>
          <p:nvPr/>
        </p:nvCxnSpPr>
        <p:spPr>
          <a:xfrm flipH="1">
            <a:off x="-1404071" y="3528873"/>
            <a:ext cx="3763594" cy="0"/>
          </a:xfrm>
          <a:prstGeom prst="line">
            <a:avLst/>
          </a:prstGeom>
          <a:ln w="19050">
            <a:solidFill>
              <a:srgbClr val="BCA3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390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3">
            <a:extLst>
              <a:ext uri="{FF2B5EF4-FFF2-40B4-BE49-F238E27FC236}">
                <a16:creationId xmlns="" xmlns:a16="http://schemas.microsoft.com/office/drawing/2014/main" id="{697E7879-7D49-6C6C-31EC-663A4973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3428" y="6492875"/>
            <a:ext cx="74857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AD5194D7-D25E-F4C0-50B2-EA7A5869802A}"/>
              </a:ext>
            </a:extLst>
          </p:cNvPr>
          <p:cNvSpPr/>
          <p:nvPr/>
        </p:nvSpPr>
        <p:spPr>
          <a:xfrm>
            <a:off x="2135560" y="127506"/>
            <a:ext cx="10056439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 номинантке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2BA88D3D-65F6-AB0B-7DEF-D923E48BBB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" t="2108" r="9646" b="8890"/>
          <a:stretch/>
        </p:blipFill>
        <p:spPr>
          <a:xfrm>
            <a:off x="476685" y="1772816"/>
            <a:ext cx="5766022" cy="4281234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FA4948B8-E47B-DFB9-A658-1750F3F7977E}"/>
              </a:ext>
            </a:extLst>
          </p:cNvPr>
          <p:cNvSpPr/>
          <p:nvPr/>
        </p:nvSpPr>
        <p:spPr>
          <a:xfrm>
            <a:off x="6698588" y="1628800"/>
            <a:ext cx="549341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Победительница конкурса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BCA3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«Женщина года-2009» </a:t>
            </a: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номинации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BCA3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«Инновационные достижения в бизнесе»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="" xmlns:a16="http://schemas.microsoft.com/office/drawing/2014/main" id="{332FF4B6-5D8B-AF59-CC4F-306D0D2F66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115" y="3006128"/>
            <a:ext cx="4568313" cy="304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22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42EF30A-4CF5-0A08-8A82-E8740BF87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3428" y="6492875"/>
            <a:ext cx="74857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F8C99F3-DD94-C8E9-02A3-A59985405E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4"/>
          <a:stretch/>
        </p:blipFill>
        <p:spPr>
          <a:xfrm>
            <a:off x="551384" y="1689243"/>
            <a:ext cx="5054451" cy="479206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3643280-A468-0E09-B7A2-E7C85CC0C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4455232"/>
            <a:ext cx="3609638" cy="194845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1707A5F1-E010-E5A3-F89F-12C5E6FBD4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21" t="12339" r="9026" b="3636"/>
          <a:stretch/>
        </p:blipFill>
        <p:spPr>
          <a:xfrm>
            <a:off x="9912424" y="4455231"/>
            <a:ext cx="2034164" cy="1948456"/>
          </a:xfrm>
          <a:prstGeom prst="rect">
            <a:avLst/>
          </a:prstGeom>
        </p:spPr>
      </p:pic>
      <p:pic>
        <p:nvPicPr>
          <p:cNvPr id="9" name="Picture 2" descr="E:\ДанЛен_През 10.04.17\звездочки ДЛ-03.jpg">
            <a:extLst>
              <a:ext uri="{FF2B5EF4-FFF2-40B4-BE49-F238E27FC236}">
                <a16:creationId xmlns="" xmlns:a16="http://schemas.microsoft.com/office/drawing/2014/main" id="{A9FD47F1-AFAD-31A2-67F9-76C49F2988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8" t="11946" r="85815" b="79787"/>
          <a:stretch/>
        </p:blipFill>
        <p:spPr bwMode="auto">
          <a:xfrm>
            <a:off x="6096000" y="1734015"/>
            <a:ext cx="267830" cy="26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2CA2B640-CEFA-97B6-D5DB-FE4BB2E50C4F}"/>
              </a:ext>
            </a:extLst>
          </p:cNvPr>
          <p:cNvSpPr/>
          <p:nvPr/>
        </p:nvSpPr>
        <p:spPr>
          <a:xfrm>
            <a:off x="6586167" y="1624250"/>
            <a:ext cx="5431715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Член жюри конкурсов «</a:t>
            </a:r>
            <a:r>
              <a:rPr kumimoji="0" lang="ru-RU" sz="21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Женщина Года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 и «</a:t>
            </a:r>
            <a:r>
              <a:rPr kumimoji="0" lang="ru-RU" sz="21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Петербургская семья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737FA91B-6C0C-6EBB-75F1-3F1DD2387E4E}"/>
              </a:ext>
            </a:extLst>
          </p:cNvPr>
          <p:cNvSpPr/>
          <p:nvPr/>
        </p:nvSpPr>
        <p:spPr>
          <a:xfrm>
            <a:off x="6586167" y="2653366"/>
            <a:ext cx="543171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Участник социально-значимых программ Фонда «</a:t>
            </a:r>
            <a:r>
              <a:rPr kumimoji="0" lang="ru-RU" sz="215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Новая высота</a:t>
            </a:r>
            <a:r>
              <a:rPr kumimoji="0" lang="ru-RU" sz="215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», имеет грамоты и благодарности за активную реализацию проекта и его многолетнюю поддержку</a:t>
            </a:r>
          </a:p>
        </p:txBody>
      </p:sp>
      <p:pic>
        <p:nvPicPr>
          <p:cNvPr id="13" name="Picture 2" descr="E:\ДанЛен_През 10.04.17\звездочки ДЛ-03.jpg">
            <a:extLst>
              <a:ext uri="{FF2B5EF4-FFF2-40B4-BE49-F238E27FC236}">
                <a16:creationId xmlns="" xmlns:a16="http://schemas.microsoft.com/office/drawing/2014/main" id="{61AF744B-E4C0-E19B-E040-892F85D991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8" t="11946" r="85815" b="79787"/>
          <a:stretch/>
        </p:blipFill>
        <p:spPr bwMode="auto">
          <a:xfrm>
            <a:off x="6168008" y="2729262"/>
            <a:ext cx="267830" cy="26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0A5DFF0E-1C0B-616F-DF65-3E58CFD06F88}"/>
              </a:ext>
            </a:extLst>
          </p:cNvPr>
          <p:cNvSpPr/>
          <p:nvPr/>
        </p:nvSpPr>
        <p:spPr>
          <a:xfrm>
            <a:off x="2135560" y="127506"/>
            <a:ext cx="10056439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 номинантке</a:t>
            </a:r>
          </a:p>
        </p:txBody>
      </p:sp>
    </p:spTree>
    <p:extLst>
      <p:ext uri="{BB962C8B-B14F-4D97-AF65-F5344CB8AC3E}">
        <p14:creationId xmlns:p14="http://schemas.microsoft.com/office/powerpoint/2010/main" val="559458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42EF30A-4CF5-0A08-8A82-E8740BF87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3428" y="6492875"/>
            <a:ext cx="74857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5118F1DE-02E3-6F3E-34D4-656E1E4D29DF}"/>
              </a:ext>
            </a:extLst>
          </p:cNvPr>
          <p:cNvSpPr/>
          <p:nvPr/>
        </p:nvSpPr>
        <p:spPr>
          <a:xfrm>
            <a:off x="2063552" y="127506"/>
            <a:ext cx="10128447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Деятельность на рынке АПК</a:t>
            </a:r>
            <a:endParaRPr kumimoji="0" lang="ru-RU" sz="3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9F795A0-7977-107C-50CF-85EFC1CA50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9"/>
          <a:stretch/>
        </p:blipFill>
        <p:spPr>
          <a:xfrm>
            <a:off x="407368" y="1435341"/>
            <a:ext cx="2768287" cy="502895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4AB136CA-879C-A26F-D1CD-3AAD16665384}"/>
              </a:ext>
            </a:extLst>
          </p:cNvPr>
          <p:cNvSpPr/>
          <p:nvPr/>
        </p:nvSpPr>
        <p:spPr>
          <a:xfrm>
            <a:off x="8328248" y="1435341"/>
            <a:ext cx="38164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Альфия Рашидовна — участник и спикер </a:t>
            </a:r>
            <a:r>
              <a:rPr lang="ru-RU" sz="2200" b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более 100 </a:t>
            </a:r>
            <a:r>
              <a:rPr lang="ru-RU" sz="2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российских и международных выставок, семинаров и конференций агропромышленного рынка</a:t>
            </a: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5A86416-7EB9-ACE7-B137-15CADF4A52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6" r="6172" b="11638"/>
          <a:stretch/>
        </p:blipFill>
        <p:spPr>
          <a:xfrm>
            <a:off x="3575722" y="4652050"/>
            <a:ext cx="4443182" cy="18408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4CA3B621-9D31-2F37-E91F-58394CEE60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0" t="33200" r="35300" b="13601"/>
          <a:stretch/>
        </p:blipFill>
        <p:spPr>
          <a:xfrm rot="5400000">
            <a:off x="8610059" y="3758732"/>
            <a:ext cx="2522373" cy="29045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DE97112-8B35-CBF5-911A-D9931F73FE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0"/>
          <a:stretch/>
        </p:blipFill>
        <p:spPr>
          <a:xfrm>
            <a:off x="3575722" y="1435341"/>
            <a:ext cx="4443182" cy="306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02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42EF30A-4CF5-0A08-8A82-E8740BF87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3428" y="6492875"/>
            <a:ext cx="74857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D2D53C3-A916-BF39-A6E7-27A71E734CE1}"/>
              </a:ext>
            </a:extLst>
          </p:cNvPr>
          <p:cNvSpPr txBox="1"/>
          <p:nvPr/>
        </p:nvSpPr>
        <p:spPr>
          <a:xfrm>
            <a:off x="1921865" y="4601389"/>
            <a:ext cx="223117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Кризис. Переломный момент. Удалось выстоять благодаря  иностранным партнерам-производителям, которые поставляли оборудование в кредит. 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4E506DE-1181-2CFA-519D-5DC1FBD28E5A}"/>
              </a:ext>
            </a:extLst>
          </p:cNvPr>
          <p:cNvSpPr txBox="1"/>
          <p:nvPr/>
        </p:nvSpPr>
        <p:spPr>
          <a:xfrm>
            <a:off x="316496" y="4891148"/>
            <a:ext cx="1675048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 создания фирмы — ввоз в Россию импортных вакцин для птиц. Развитие дилерской сети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A74FDC40-7259-5CD5-C925-FB1BDFB3AC00}"/>
              </a:ext>
            </a:extLst>
          </p:cNvPr>
          <p:cNvSpPr/>
          <p:nvPr/>
        </p:nvSpPr>
        <p:spPr>
          <a:xfrm>
            <a:off x="2495600" y="127506"/>
            <a:ext cx="9696399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История развития ЗАО «ДанЛен»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95713E0A-39C5-54D3-0684-3E5CB8A3539C}"/>
              </a:ext>
            </a:extLst>
          </p:cNvPr>
          <p:cNvSpPr/>
          <p:nvPr/>
        </p:nvSpPr>
        <p:spPr>
          <a:xfrm>
            <a:off x="5467107" y="1553174"/>
            <a:ext cx="65335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>
                <a:ln>
                  <a:noFill/>
                </a:ln>
                <a:solidFill>
                  <a:srgbClr val="BCA3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Миссия компании: </a:t>
            </a:r>
            <a:r>
              <a:rPr kumimoji="0" lang="ru-RU" sz="1800" b="0" i="1" u="none" strike="noStrike" kern="1200" cap="none" spc="0" normalizeH="0" baseline="0" noProof="0" dirty="0">
                <a:ln>
                  <a:noFill/>
                </a:ln>
                <a:solidFill>
                  <a:srgbClr val="BCA35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обеспечение промышленных предприятий надежным, энергоэффективным оборудованием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7A30CA2E-E3AA-BFCD-B677-8BC0AC55CC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7" y="1414743"/>
            <a:ext cx="4176464" cy="99281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31EAA1CB-F3BA-DD69-AEBE-4E3CD2EB6408}"/>
              </a:ext>
            </a:extLst>
          </p:cNvPr>
          <p:cNvSpPr txBox="1"/>
          <p:nvPr/>
        </p:nvSpPr>
        <p:spPr>
          <a:xfrm>
            <a:off x="4223275" y="4434917"/>
            <a:ext cx="201487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Расширение географии партнеров-производителей оборудования: Франция, Германия, Дания, Швейцария, Голландия, США, Англия, Чехия, Италия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817DA20-6F5A-B337-B639-C8B5F72F142F}"/>
              </a:ext>
            </a:extLst>
          </p:cNvPr>
          <p:cNvSpPr txBox="1"/>
          <p:nvPr/>
        </p:nvSpPr>
        <p:spPr>
          <a:xfrm>
            <a:off x="8044222" y="4038037"/>
            <a:ext cx="18348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новых направлений: растениеводство, металлообработка, мойка автомобилей, типография и санитария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BD61F5ED-16CD-CDD0-A4C1-F810C4412917}"/>
              </a:ext>
            </a:extLst>
          </p:cNvPr>
          <p:cNvSpPr txBox="1"/>
          <p:nvPr/>
        </p:nvSpPr>
        <p:spPr>
          <a:xfrm>
            <a:off x="6289009" y="4224611"/>
            <a:ext cx="15332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Освоение направлений «Свиноводство» и «КРС»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0" name="Группа 39">
            <a:extLst>
              <a:ext uri="{FF2B5EF4-FFF2-40B4-BE49-F238E27FC236}">
                <a16:creationId xmlns="" xmlns:a16="http://schemas.microsoft.com/office/drawing/2014/main" id="{B5647BBB-D205-E8E6-EAB4-72908A5AA8D1}"/>
              </a:ext>
            </a:extLst>
          </p:cNvPr>
          <p:cNvGrpSpPr/>
          <p:nvPr/>
        </p:nvGrpSpPr>
        <p:grpSpPr>
          <a:xfrm>
            <a:off x="1311513" y="2576550"/>
            <a:ext cx="10689143" cy="1472546"/>
            <a:chOff x="1311513" y="2576550"/>
            <a:chExt cx="10689143" cy="1472546"/>
          </a:xfrm>
        </p:grpSpPr>
        <p:cxnSp>
          <p:nvCxnSpPr>
            <p:cNvPr id="26" name="Прямая соединительная линия 25">
              <a:extLst>
                <a:ext uri="{FF2B5EF4-FFF2-40B4-BE49-F238E27FC236}">
                  <a16:creationId xmlns="" xmlns:a16="http://schemas.microsoft.com/office/drawing/2014/main" id="{BC97E2A2-F56A-6CAA-4667-A8E245C24FD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11513" y="2736650"/>
              <a:ext cx="10689143" cy="1312446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="" xmlns:a16="http://schemas.microsoft.com/office/drawing/2014/main" id="{D1C9AE0E-C034-82AE-48DE-227B3F0CFC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856640" y="2736650"/>
              <a:ext cx="130695" cy="22952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="" xmlns:a16="http://schemas.microsoft.com/office/drawing/2014/main" id="{46D2FA9D-D862-226E-2CCC-8F4F889EDB53}"/>
                </a:ext>
              </a:extLst>
            </p:cNvPr>
            <p:cNvCxnSpPr>
              <a:cxnSpLocks/>
            </p:cNvCxnSpPr>
            <p:nvPr/>
          </p:nvCxnSpPr>
          <p:spPr>
            <a:xfrm>
              <a:off x="11784632" y="2576550"/>
              <a:ext cx="202703" cy="159074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Овал 2">
            <a:extLst>
              <a:ext uri="{FF2B5EF4-FFF2-40B4-BE49-F238E27FC236}">
                <a16:creationId xmlns="" xmlns:a16="http://schemas.microsoft.com/office/drawing/2014/main" id="{1C2762E3-D9FD-3F17-167A-8A0060B1C671}"/>
              </a:ext>
            </a:extLst>
          </p:cNvPr>
          <p:cNvSpPr/>
          <p:nvPr/>
        </p:nvSpPr>
        <p:spPr>
          <a:xfrm>
            <a:off x="335360" y="3429000"/>
            <a:ext cx="1224136" cy="1224136"/>
          </a:xfrm>
          <a:prstGeom prst="ellipse">
            <a:avLst/>
          </a:prstGeom>
          <a:solidFill>
            <a:srgbClr val="9EB9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1994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="" xmlns:a16="http://schemas.microsoft.com/office/drawing/2014/main" id="{FA6F4A17-CBAB-441A-8206-46E3127B546A}"/>
              </a:ext>
            </a:extLst>
          </p:cNvPr>
          <p:cNvSpPr/>
          <p:nvPr/>
        </p:nvSpPr>
        <p:spPr>
          <a:xfrm>
            <a:off x="2222010" y="3231047"/>
            <a:ext cx="1224136" cy="1224136"/>
          </a:xfrm>
          <a:prstGeom prst="ellipse">
            <a:avLst/>
          </a:prstGeom>
          <a:solidFill>
            <a:srgbClr val="769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1998</a:t>
            </a:r>
          </a:p>
        </p:txBody>
      </p:sp>
      <p:sp>
        <p:nvSpPr>
          <p:cNvPr id="17" name="Овал 16">
            <a:extLst>
              <a:ext uri="{FF2B5EF4-FFF2-40B4-BE49-F238E27FC236}">
                <a16:creationId xmlns="" xmlns:a16="http://schemas.microsoft.com/office/drawing/2014/main" id="{15383D92-8212-5B36-28B9-0813FFB32469}"/>
              </a:ext>
            </a:extLst>
          </p:cNvPr>
          <p:cNvSpPr/>
          <p:nvPr/>
        </p:nvSpPr>
        <p:spPr>
          <a:xfrm>
            <a:off x="6153280" y="2746079"/>
            <a:ext cx="1224136" cy="12241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2003</a:t>
            </a:r>
          </a:p>
        </p:txBody>
      </p:sp>
      <p:sp>
        <p:nvSpPr>
          <p:cNvPr id="19" name="Овал 18">
            <a:extLst>
              <a:ext uri="{FF2B5EF4-FFF2-40B4-BE49-F238E27FC236}">
                <a16:creationId xmlns="" xmlns:a16="http://schemas.microsoft.com/office/drawing/2014/main" id="{7BDEFB91-950B-026E-375C-C545774E0C20}"/>
              </a:ext>
            </a:extLst>
          </p:cNvPr>
          <p:cNvSpPr/>
          <p:nvPr/>
        </p:nvSpPr>
        <p:spPr>
          <a:xfrm>
            <a:off x="4187265" y="3000475"/>
            <a:ext cx="1224136" cy="1224136"/>
          </a:xfrm>
          <a:prstGeom prst="ellipse">
            <a:avLst/>
          </a:prstGeom>
          <a:solidFill>
            <a:srgbClr val="6E97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2000</a:t>
            </a:r>
          </a:p>
        </p:txBody>
      </p:sp>
      <p:sp>
        <p:nvSpPr>
          <p:cNvPr id="20" name="Овал 19">
            <a:extLst>
              <a:ext uri="{FF2B5EF4-FFF2-40B4-BE49-F238E27FC236}">
                <a16:creationId xmlns="" xmlns:a16="http://schemas.microsoft.com/office/drawing/2014/main" id="{842D3C64-FBCE-8AB6-8067-819CDEEAA0E0}"/>
              </a:ext>
            </a:extLst>
          </p:cNvPr>
          <p:cNvSpPr/>
          <p:nvPr/>
        </p:nvSpPr>
        <p:spPr>
          <a:xfrm>
            <a:off x="8040216" y="2539925"/>
            <a:ext cx="1224136" cy="1224136"/>
          </a:xfrm>
          <a:prstGeom prst="ellipse">
            <a:avLst/>
          </a:prstGeom>
          <a:solidFill>
            <a:srgbClr val="4274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2012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="" xmlns:a16="http://schemas.microsoft.com/office/drawing/2014/main" id="{CEBA9283-E4E8-3380-B723-E71E0720B89D}"/>
              </a:ext>
            </a:extLst>
          </p:cNvPr>
          <p:cNvSpPr/>
          <p:nvPr/>
        </p:nvSpPr>
        <p:spPr>
          <a:xfrm>
            <a:off x="9927152" y="2304658"/>
            <a:ext cx="1224136" cy="1224136"/>
          </a:xfrm>
          <a:prstGeom prst="ellipse">
            <a:avLst/>
          </a:prstGeom>
          <a:solidFill>
            <a:srgbClr val="396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F334CE12-FE3F-AA40-B47C-C869F8268701}"/>
              </a:ext>
            </a:extLst>
          </p:cNvPr>
          <p:cNvSpPr txBox="1"/>
          <p:nvPr/>
        </p:nvSpPr>
        <p:spPr>
          <a:xfrm>
            <a:off x="9907367" y="3740431"/>
            <a:ext cx="183486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Преодоление кризиса. Компания не только не ушла с рынка, но и смогла увеличить объемы продаж. Сохранены все основные клиенты. Не уволено ни одного сотрудника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2672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42EF30A-4CF5-0A08-8A82-E8740BF87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3428" y="6492875"/>
            <a:ext cx="74857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58E8197E-E1EB-4CE4-F213-D49E2435D75F}"/>
              </a:ext>
            </a:extLst>
          </p:cNvPr>
          <p:cNvSpPr/>
          <p:nvPr/>
        </p:nvSpPr>
        <p:spPr>
          <a:xfrm>
            <a:off x="2063552" y="127506"/>
            <a:ext cx="10128447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деятельности компании</a:t>
            </a:r>
            <a:endParaRPr kumimoji="0" lang="ru-RU" sz="3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EEC48DE4-3E13-5CFD-9880-54CA2FCC6F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432367"/>
            <a:ext cx="3456384" cy="821638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="" xmlns:a16="http://schemas.microsoft.com/office/drawing/2014/main" id="{B34618CE-D659-7A4A-8B23-EC803E0A407E}"/>
              </a:ext>
            </a:extLst>
          </p:cNvPr>
          <p:cNvSpPr/>
          <p:nvPr/>
        </p:nvSpPr>
        <p:spPr>
          <a:xfrm>
            <a:off x="7451644" y="1839178"/>
            <a:ext cx="3488029" cy="569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</a:rPr>
              <a:t>За последние 6 лет удалось увеличить объем продаж вдвое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Прямоугольник 40">
            <a:extLst>
              <a:ext uri="{FF2B5EF4-FFF2-40B4-BE49-F238E27FC236}">
                <a16:creationId xmlns="" xmlns:a16="http://schemas.microsoft.com/office/drawing/2014/main" id="{89C2606D-CEED-A19A-4BFF-1E5944453A7B}"/>
              </a:ext>
            </a:extLst>
          </p:cNvPr>
          <p:cNvSpPr/>
          <p:nvPr/>
        </p:nvSpPr>
        <p:spPr>
          <a:xfrm>
            <a:off x="7463898" y="2420888"/>
            <a:ext cx="42127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Компания является надежным дистрибьютером со стабильным объемом продаж </a:t>
            </a:r>
          </a:p>
        </p:txBody>
      </p:sp>
      <p:pic>
        <p:nvPicPr>
          <p:cNvPr id="12" name="Picture 2" descr="E:\ДанЛен_През 10.04.17\звездочки ДЛ-03.jpg">
            <a:extLst>
              <a:ext uri="{FF2B5EF4-FFF2-40B4-BE49-F238E27FC236}">
                <a16:creationId xmlns="" xmlns:a16="http://schemas.microsoft.com/office/drawing/2014/main" id="{0A50E2A4-94E9-E769-E4FC-22D7042EB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8" t="11946" r="85815" b="79787"/>
          <a:stretch/>
        </p:blipFill>
        <p:spPr bwMode="auto">
          <a:xfrm>
            <a:off x="7177164" y="1920962"/>
            <a:ext cx="165511" cy="14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E:\ДанЛен_През 10.04.17\звездочки ДЛ-03.jpg">
            <a:extLst>
              <a:ext uri="{FF2B5EF4-FFF2-40B4-BE49-F238E27FC236}">
                <a16:creationId xmlns="" xmlns:a16="http://schemas.microsoft.com/office/drawing/2014/main" id="{D0B755F7-A088-E538-6D4D-1DF9C9202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8" t="11946" r="85815" b="79787"/>
          <a:stretch/>
        </p:blipFill>
        <p:spPr bwMode="auto">
          <a:xfrm>
            <a:off x="7176120" y="2484010"/>
            <a:ext cx="165511" cy="14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AFAC4F0A-7BE5-257F-F69A-BE6C9439BB77}"/>
              </a:ext>
            </a:extLst>
          </p:cNvPr>
          <p:cNvSpPr/>
          <p:nvPr/>
        </p:nvSpPr>
        <p:spPr>
          <a:xfrm>
            <a:off x="7486718" y="4437583"/>
            <a:ext cx="47052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2018: </a:t>
            </a:r>
            <a:r>
              <a:rPr lang="ru-RU" sz="15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ЗАО «ДанЛен»  —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лучший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мире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дистрибьютор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GLORIA GmbH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по абсолютным показателям!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E255292B-3135-8489-19E8-2BA998AA6801}"/>
              </a:ext>
            </a:extLst>
          </p:cNvPr>
          <p:cNvSpPr/>
          <p:nvPr/>
        </p:nvSpPr>
        <p:spPr>
          <a:xfrm>
            <a:off x="7451644" y="1274042"/>
            <a:ext cx="392533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1" u="none" strike="noStrike" kern="1200" cap="none" spc="0" normalizeH="0" baseline="0" noProof="0" dirty="0">
                <a:ln>
                  <a:noFill/>
                </a:ln>
                <a:solidFill>
                  <a:srgbClr val="0064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Достижения ЗАО «ДанЛен»</a:t>
            </a:r>
            <a:endParaRPr kumimoji="0" lang="ru-RU" sz="2500" b="1" i="1" u="none" strike="noStrike" kern="1200" cap="none" spc="0" normalizeH="0" baseline="0" noProof="0" dirty="0">
              <a:ln>
                <a:noFill/>
              </a:ln>
              <a:solidFill>
                <a:srgbClr val="0064A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A4B088AD-3667-071D-F981-E8890F9E7824}"/>
              </a:ext>
            </a:extLst>
          </p:cNvPr>
          <p:cNvSpPr/>
          <p:nvPr/>
        </p:nvSpPr>
        <p:spPr>
          <a:xfrm>
            <a:off x="7567814" y="5659774"/>
            <a:ext cx="38947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5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ЗАО «ДанЛен»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неоднократно награждалось дипломами и гран-при международных выставок за успешную и стабильную деятельность на рынке</a:t>
            </a:r>
          </a:p>
        </p:txBody>
      </p:sp>
      <p:pic>
        <p:nvPicPr>
          <p:cNvPr id="18" name="Picture 2" descr="E:\ДанЛен_През 10.04.17\звездочки ДЛ-03.jpg">
            <a:extLst>
              <a:ext uri="{FF2B5EF4-FFF2-40B4-BE49-F238E27FC236}">
                <a16:creationId xmlns="" xmlns:a16="http://schemas.microsoft.com/office/drawing/2014/main" id="{9C2962F1-67D0-6AA3-9D6D-6806545D80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8" t="11946" r="85815" b="79787"/>
          <a:stretch/>
        </p:blipFill>
        <p:spPr bwMode="auto">
          <a:xfrm>
            <a:off x="7214084" y="5764462"/>
            <a:ext cx="165511" cy="14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6AF3AE1-F99B-D352-FD4E-9ED32ACE06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814" y="3055627"/>
            <a:ext cx="2572612" cy="1255698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ECBABDE9-02B8-9572-2A5F-E25C8A6DB72D}"/>
              </a:ext>
            </a:extLst>
          </p:cNvPr>
          <p:cNvGrpSpPr/>
          <p:nvPr/>
        </p:nvGrpSpPr>
        <p:grpSpPr>
          <a:xfrm>
            <a:off x="525633" y="2603364"/>
            <a:ext cx="6382769" cy="3358686"/>
            <a:chOff x="525633" y="2603364"/>
            <a:chExt cx="6382769" cy="3358686"/>
          </a:xfrm>
        </p:grpSpPr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B6CC7674-6D8F-0AD6-F826-8CBB74662F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0725"/>
            <a:stretch/>
          </p:blipFill>
          <p:spPr>
            <a:xfrm>
              <a:off x="525633" y="3429000"/>
              <a:ext cx="6382769" cy="2533050"/>
            </a:xfrm>
            <a:prstGeom prst="rect">
              <a:avLst/>
            </a:prstGeom>
          </p:spPr>
        </p:pic>
        <p:sp>
          <p:nvSpPr>
            <p:cNvPr id="21" name="Прямоугольник 20">
              <a:extLst>
                <a:ext uri="{FF2B5EF4-FFF2-40B4-BE49-F238E27FC236}">
                  <a16:creationId xmlns="" xmlns:a16="http://schemas.microsoft.com/office/drawing/2014/main" id="{AF52A4CA-07D4-B6E3-E47E-E282E68D56C4}"/>
                </a:ext>
              </a:extLst>
            </p:cNvPr>
            <p:cNvSpPr/>
            <p:nvPr/>
          </p:nvSpPr>
          <p:spPr>
            <a:xfrm>
              <a:off x="1469035" y="2603364"/>
              <a:ext cx="392533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2100" b="1" i="1" u="none" strike="noStrike" kern="1200" cap="none" spc="0" normalizeH="0" baseline="0" noProof="0" dirty="0">
                  <a:ln>
                    <a:noFill/>
                  </a:ln>
                  <a:solidFill>
                    <a:srgbClr val="0064A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Динамика объема продаж 2015-2021 гг.</a:t>
              </a:r>
              <a:endParaRPr kumimoji="0" lang="ru-RU" sz="2500" b="1" i="1" u="none" strike="noStrike" kern="1200" cap="none" spc="0" normalizeH="0" baseline="0" noProof="0" dirty="0">
                <a:ln>
                  <a:noFill/>
                </a:ln>
                <a:solidFill>
                  <a:srgbClr val="0064A1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6FC7205D-437B-E8F0-9AD0-261B818E680D}"/>
              </a:ext>
            </a:extLst>
          </p:cNvPr>
          <p:cNvSpPr/>
          <p:nvPr/>
        </p:nvSpPr>
        <p:spPr>
          <a:xfrm>
            <a:off x="7515971" y="5029960"/>
            <a:ext cx="47052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2017-2022: </a:t>
            </a:r>
            <a:r>
              <a:rPr lang="ru-RU" sz="15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ЗАО «ДанЛен» стабильно входит 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топ-5 лучших дистрибьюторов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Dosatron</a:t>
            </a: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мире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378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3">
            <a:extLst>
              <a:ext uri="{FF2B5EF4-FFF2-40B4-BE49-F238E27FC236}">
                <a16:creationId xmlns="" xmlns:a16="http://schemas.microsoft.com/office/drawing/2014/main" id="{BDE8EAC8-EA29-5204-F13D-9D157984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3428" y="6492875"/>
            <a:ext cx="74857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E6D632CE-9795-5CF7-9FED-E82F5EF9B0D2}"/>
              </a:ext>
            </a:extLst>
          </p:cNvPr>
          <p:cNvSpPr/>
          <p:nvPr/>
        </p:nvSpPr>
        <p:spPr>
          <a:xfrm>
            <a:off x="2063552" y="127506"/>
            <a:ext cx="10128447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Отзывы клиентов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B0E43A4-CA54-C6C9-1162-514F660B6C94}"/>
              </a:ext>
            </a:extLst>
          </p:cNvPr>
          <p:cNvSpPr txBox="1"/>
          <p:nvPr/>
        </p:nvSpPr>
        <p:spPr>
          <a:xfrm>
            <a:off x="335360" y="3790039"/>
            <a:ext cx="22750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Валерий Павлович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Горячев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33314C2-34E8-143C-0C18-E31A3170E526}"/>
              </a:ext>
            </a:extLst>
          </p:cNvPr>
          <p:cNvSpPr txBox="1"/>
          <p:nvPr/>
        </p:nvSpPr>
        <p:spPr>
          <a:xfrm>
            <a:off x="428286" y="4496053"/>
            <a:ext cx="2182142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Президент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АО «Птицефабрика РОСКАР»</a:t>
            </a:r>
            <a:endParaRPr kumimoji="0" lang="ru-RU" sz="17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613C472-F8E3-B897-C25A-F43314A186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4" y="1877340"/>
            <a:ext cx="1694326" cy="1692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47AABDC-E19C-7D62-BD21-FD7FDD9E27BE}"/>
              </a:ext>
            </a:extLst>
          </p:cNvPr>
          <p:cNvSpPr txBox="1"/>
          <p:nvPr/>
        </p:nvSpPr>
        <p:spPr>
          <a:xfrm>
            <a:off x="9862615" y="3767206"/>
            <a:ext cx="2075603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Алексей Константинович Грачев </a:t>
            </a:r>
            <a:endParaRPr kumimoji="0" lang="ru-RU" sz="1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A4C8DE0-F3CE-4452-0664-3183E7636EC2}"/>
              </a:ext>
            </a:extLst>
          </p:cNvPr>
          <p:cNvSpPr txBox="1"/>
          <p:nvPr/>
        </p:nvSpPr>
        <p:spPr>
          <a:xfrm>
            <a:off x="9768408" y="4728354"/>
            <a:ext cx="234024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Директор ООО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«ППР «Свердловский»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169D4C1-1FFF-EC7E-A67D-077528896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168" y="1600571"/>
            <a:ext cx="3122484" cy="436510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E17E0C5A-E09C-9444-F1C0-EFEA31B79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666" y="1600571"/>
            <a:ext cx="3429726" cy="436510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272580E-646F-F2AE-956D-65BAD3E3F3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881" y="1877340"/>
            <a:ext cx="1707070" cy="170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05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42EF30A-4CF5-0A08-8A82-E8740BF87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3428" y="6492875"/>
            <a:ext cx="748571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9B0651-EE4F-4900-A07F-96A6BFA9D0F0}" type="slidenum">
              <a:rPr kumimoji="0" lang="ru-RU" sz="2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2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F2751EE-F7F4-B905-C8DE-5A6B6E8D5CEC}"/>
              </a:ext>
            </a:extLst>
          </p:cNvPr>
          <p:cNvSpPr txBox="1"/>
          <p:nvPr/>
        </p:nvSpPr>
        <p:spPr>
          <a:xfrm>
            <a:off x="1368985" y="3865062"/>
            <a:ext cx="2863350" cy="651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Ирина Афанасьевна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Подойма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2EBF5A8F-DB70-B1F7-9113-7765A208BB64}"/>
              </a:ext>
            </a:extLst>
          </p:cNvPr>
          <p:cNvSpPr txBox="1"/>
          <p:nvPr/>
        </p:nvSpPr>
        <p:spPr>
          <a:xfrm>
            <a:off x="1531623" y="4652119"/>
            <a:ext cx="2560998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Директор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ЗАО </a:t>
            </a:r>
            <a:r>
              <a:rPr lang="ru-RU" b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П</a:t>
            </a:r>
            <a:r>
              <a:rPr kumimoji="0" lang="ru-RU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тицефабрика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«Ново-Барышевская»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79B8E03-D549-22A4-82E5-8C31AFAC7E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34" y="1361000"/>
            <a:ext cx="2166794" cy="21641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F65C32A-DD5F-57E2-395C-C15074B577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96" t="24593" r="32743" b="15840"/>
          <a:stretch/>
        </p:blipFill>
        <p:spPr>
          <a:xfrm>
            <a:off x="4099085" y="1118205"/>
            <a:ext cx="6057379" cy="573979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2D5566BC-74CB-5BA4-1D2C-AA68E4ECF3CF}"/>
              </a:ext>
            </a:extLst>
          </p:cNvPr>
          <p:cNvSpPr/>
          <p:nvPr/>
        </p:nvSpPr>
        <p:spPr>
          <a:xfrm>
            <a:off x="2063552" y="127506"/>
            <a:ext cx="10128447" cy="7920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Отзывы клиентов</a:t>
            </a:r>
          </a:p>
        </p:txBody>
      </p:sp>
    </p:spTree>
    <p:extLst>
      <p:ext uri="{BB962C8B-B14F-4D97-AF65-F5344CB8AC3E}">
        <p14:creationId xmlns:p14="http://schemas.microsoft.com/office/powerpoint/2010/main" val="2421824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7750</TotalTime>
  <Words>1049</Words>
  <Application>Microsoft Office PowerPoint</Application>
  <PresentationFormat>Произвольный</PresentationFormat>
  <Paragraphs>140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21</vt:i4>
      </vt:variant>
    </vt:vector>
  </HeadingPairs>
  <TitlesOfParts>
    <vt:vector size="23" baseType="lpstr">
      <vt:lpstr>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ALLA</dc:creator>
  <cp:lastModifiedBy>VET</cp:lastModifiedBy>
  <cp:revision>945</cp:revision>
  <dcterms:created xsi:type="dcterms:W3CDTF">2017-02-06T07:21:26Z</dcterms:created>
  <dcterms:modified xsi:type="dcterms:W3CDTF">2022-07-26T13:42:40Z</dcterms:modified>
</cp:coreProperties>
</file>